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9" r:id="rId4"/>
    <p:sldId id="271" r:id="rId5"/>
    <p:sldId id="258" r:id="rId6"/>
    <p:sldId id="262" r:id="rId7"/>
    <p:sldId id="274" r:id="rId8"/>
    <p:sldId id="259" r:id="rId9"/>
    <p:sldId id="264" r:id="rId10"/>
    <p:sldId id="260" r:id="rId11"/>
    <p:sldId id="261" r:id="rId12"/>
    <p:sldId id="272" r:id="rId13"/>
    <p:sldId id="273" r:id="rId14"/>
    <p:sldId id="263" r:id="rId15"/>
    <p:sldId id="266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E6720-42AC-4A39-8657-DD7B284084D8}" type="datetimeFigureOut">
              <a:rPr lang="es-ES_tradnl" smtClean="0"/>
              <a:t>17/01/2012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26A3-F187-44C9-A359-69F4D8D95D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086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CC88-A79B-4DCB-A713-1FC0676872DE}" type="datetimeFigureOut">
              <a:rPr lang="es-ES" smtClean="0"/>
              <a:pPr/>
              <a:t>17/01/2012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E245-3584-4D2F-BF59-5180B46C08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/>
          <a:lstStyle/>
          <a:p>
            <a:r>
              <a:rPr lang="es-ES" dirty="0" smtClean="0"/>
              <a:t>Relativismo y Educación de Negocios: preguntas y dilemas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4941168"/>
            <a:ext cx="406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ANTONIO MORFIN</a:t>
            </a:r>
          </a:p>
          <a:p>
            <a:r>
              <a:rPr lang="en-US" dirty="0" smtClean="0"/>
              <a:t>UNIVERSIDAD ANAHUAC, MEXICO NORTE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hacer?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Educación en el rigor científico. La lógica precede a la ética.</a:t>
            </a:r>
          </a:p>
          <a:p>
            <a:endParaRPr lang="es-ES" dirty="0" smtClean="0"/>
          </a:p>
          <a:p>
            <a:r>
              <a:rPr lang="es-ES" dirty="0" smtClean="0"/>
              <a:t>La ignorancia, la improvisación, la impostura, dan con frecuencia al traste con las mejores intenciones: “Más daño hace la incompetencia de los buenos que la perversidad de los malos”.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hacer?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¿Cómo se aborda hoy la formación ética en las escuelas de negocios?</a:t>
            </a:r>
          </a:p>
          <a:p>
            <a:pPr lvl="1"/>
            <a:r>
              <a:rPr lang="es-ES" dirty="0" smtClean="0"/>
              <a:t>Gobierno corporativo, Basilea, CFA, etc.</a:t>
            </a:r>
          </a:p>
          <a:p>
            <a:pPr lvl="1"/>
            <a:r>
              <a:rPr lang="es-ES" dirty="0" smtClean="0"/>
              <a:t>Estudios de caso</a:t>
            </a:r>
          </a:p>
          <a:p>
            <a:pPr lvl="1"/>
            <a:r>
              <a:rPr lang="es-ES" dirty="0" smtClean="0"/>
              <a:t>Cursos de ética formal</a:t>
            </a:r>
          </a:p>
          <a:p>
            <a:pPr lvl="1"/>
            <a:r>
              <a:rPr lang="es-ES" dirty="0" smtClean="0"/>
              <a:t>Mezcla</a:t>
            </a:r>
          </a:p>
          <a:p>
            <a:pPr lvl="1"/>
            <a:r>
              <a:rPr lang="es-ES" dirty="0" smtClean="0"/>
              <a:t>Responsabilidad social empresarial.</a:t>
            </a:r>
          </a:p>
          <a:p>
            <a:r>
              <a:rPr lang="es-ES" dirty="0" smtClean="0"/>
              <a:t>¿Queda corto?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aim of the B**** Foundation is to carry out scientific research into malignant </a:t>
            </a:r>
            <a:r>
              <a:rPr lang="en-US" i="1" dirty="0" err="1" smtClean="0"/>
              <a:t>neoplasia</a:t>
            </a:r>
            <a:r>
              <a:rPr lang="en-US" i="1" dirty="0" smtClean="0"/>
              <a:t>; in particular, it deals with the collection and analysis of clinical and experimental data regarding different forms of cancer, as well as the indication of therapies for patients suffering from types of </a:t>
            </a:r>
            <a:r>
              <a:rPr lang="en-US" i="1" dirty="0" err="1" smtClean="0"/>
              <a:t>neoplasia</a:t>
            </a:r>
            <a:r>
              <a:rPr lang="en-US" i="1" dirty="0" smtClean="0"/>
              <a:t>, particularly breast or lung cancer, with special attention to prevention and immunology studies.</a:t>
            </a:r>
            <a:endParaRPr lang="es-E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-1035496"/>
            <a:ext cx="14286387" cy="89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hacer? (3)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349080"/>
          </a:xfrm>
        </p:spPr>
        <p:txBody>
          <a:bodyPr>
            <a:noAutofit/>
          </a:bodyPr>
          <a:lstStyle/>
          <a:p>
            <a:r>
              <a:rPr lang="es-ES" sz="2000" dirty="0" smtClean="0"/>
              <a:t>¿Reciben la atención debida los siguientes temas?:</a:t>
            </a:r>
          </a:p>
          <a:p>
            <a:pPr lvl="1"/>
            <a:r>
              <a:rPr lang="es-ES" sz="2000" dirty="0" smtClean="0"/>
              <a:t>Propósito: autoconocimiento y plan de vida</a:t>
            </a:r>
          </a:p>
          <a:p>
            <a:pPr lvl="1"/>
            <a:r>
              <a:rPr lang="es-ES" sz="2000" dirty="0" smtClean="0"/>
              <a:t>Equilibrio (familia, trabajo, crecimiento personal)</a:t>
            </a:r>
          </a:p>
          <a:p>
            <a:pPr lvl="1"/>
            <a:r>
              <a:rPr lang="es-ES" sz="2000" dirty="0" smtClean="0"/>
              <a:t>Integridad</a:t>
            </a:r>
          </a:p>
          <a:p>
            <a:pPr lvl="1"/>
            <a:r>
              <a:rPr lang="es-ES" sz="2000" dirty="0" smtClean="0"/>
              <a:t>Bioética</a:t>
            </a:r>
          </a:p>
          <a:p>
            <a:pPr lvl="1"/>
            <a:r>
              <a:rPr lang="es-ES" sz="2000" dirty="0" smtClean="0"/>
              <a:t>Derechos humanos</a:t>
            </a:r>
          </a:p>
          <a:p>
            <a:pPr lvl="1"/>
            <a:r>
              <a:rPr lang="es-ES" sz="2000" dirty="0" smtClean="0"/>
              <a:t>Desigualdad, pobreza</a:t>
            </a:r>
          </a:p>
          <a:p>
            <a:pPr lvl="1"/>
            <a:r>
              <a:rPr lang="es-ES" sz="2000" dirty="0" smtClean="0"/>
              <a:t>Delincuencia</a:t>
            </a:r>
          </a:p>
          <a:p>
            <a:pPr lvl="1"/>
            <a:r>
              <a:rPr lang="es-ES" sz="2000" dirty="0" smtClean="0"/>
              <a:t>Responsabilidad social: visión ecológica amplia</a:t>
            </a:r>
          </a:p>
          <a:p>
            <a:r>
              <a:rPr lang="es-ES" sz="2000" dirty="0" smtClean="0"/>
              <a:t>¿Cursos temáticos? ¿transversales? ¿consultoría? ¿acción social?</a:t>
            </a:r>
          </a:p>
          <a:p>
            <a:r>
              <a:rPr lang="es-ES" sz="2000" dirty="0" smtClean="0"/>
              <a:t>Formación de maestros</a:t>
            </a:r>
          </a:p>
          <a:p>
            <a:r>
              <a:rPr lang="es-ES" sz="2000" dirty="0" smtClean="0"/>
              <a:t>Evaluación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hacer?(4)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Implica:</a:t>
            </a:r>
          </a:p>
          <a:p>
            <a:pPr lvl="1"/>
            <a:r>
              <a:rPr lang="es-ES" dirty="0" smtClean="0"/>
              <a:t>Coherencia institucional.</a:t>
            </a:r>
          </a:p>
          <a:p>
            <a:pPr lvl="1"/>
            <a:r>
              <a:rPr lang="es-ES" dirty="0" smtClean="0"/>
              <a:t>Fomento del compromiso social. Acercamiento a los necesitados: acción social directa.</a:t>
            </a:r>
          </a:p>
          <a:p>
            <a:pPr lvl="1"/>
            <a:r>
              <a:rPr lang="es-ES" dirty="0" smtClean="0"/>
              <a:t>Formación de profesores.</a:t>
            </a:r>
          </a:p>
          <a:p>
            <a:pPr lvl="1"/>
            <a:r>
              <a:rPr lang="es-ES" dirty="0" smtClean="0"/>
              <a:t>Agenda de investigación.</a:t>
            </a:r>
          </a:p>
          <a:p>
            <a:pPr lvl="1"/>
            <a:r>
              <a:rPr lang="es-ES" dirty="0" smtClean="0"/>
              <a:t>¿Cómo influir? Si el entorno va en contra, de poco sirven los cursos y actitudes. </a:t>
            </a:r>
          </a:p>
          <a:p>
            <a:pPr lvl="1"/>
            <a:r>
              <a:rPr lang="es-ES" dirty="0" smtClean="0"/>
              <a:t>Riesgo: acomodamiento.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-2700808" y="-468052"/>
            <a:ext cx="12889432" cy="108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11560" y="332655"/>
            <a:ext cx="1728192" cy="862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-2268760" y="6453336"/>
            <a:ext cx="12529392" cy="175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El problema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Por qué es importante para las escuelas de negocios.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¿Qué hacer?</a:t>
            </a:r>
            <a:endParaRPr lang="es-ES" dirty="0"/>
          </a:p>
        </p:txBody>
      </p:sp>
      <p:pic>
        <p:nvPicPr>
          <p:cNvPr id="10242" name="Picture 2" descr="http://lost100pounds.files.wordpress.com/2011/03/con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84984"/>
            <a:ext cx="3754388" cy="282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 y Negocios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s-ES" dirty="0" smtClean="0"/>
              <a:t>La relación entre Ética y negocios está de moda.</a:t>
            </a:r>
          </a:p>
          <a:p>
            <a:r>
              <a:rPr lang="es-ES" dirty="0" smtClean="0"/>
              <a:t>Referentes: libertad, iniciativa, misión, visión, autorregulación, RSE, gestión por valores.</a:t>
            </a:r>
          </a:p>
          <a:p>
            <a:r>
              <a:rPr lang="es-ES" dirty="0" smtClean="0"/>
              <a:t>Nada de esto por sí mismo asegura la validez de los juicios y de la conducta de la empresa.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 y Negocios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Insatisfacci’on</a:t>
            </a:r>
            <a:r>
              <a:rPr lang="es-ES" dirty="0" smtClean="0"/>
              <a:t> con escuelas de negocios.</a:t>
            </a:r>
          </a:p>
          <a:p>
            <a:r>
              <a:rPr lang="es-ES" dirty="0" smtClean="0"/>
              <a:t>En el imaginario colectivo se trata de términos incompatibles; en todo caso, la ética de los negocios se percibe – y así se le trata con frecuencia – como una ética de la eficacia, del éxito.</a:t>
            </a:r>
          </a:p>
          <a:p>
            <a:pPr marL="542925" indent="-542925">
              <a:buNone/>
            </a:pPr>
            <a:endParaRPr lang="es-ES" i="1" dirty="0" smtClean="0">
              <a:latin typeface="Comic Sans MS" pitchFamily="66" charset="0"/>
            </a:endParaRPr>
          </a:p>
          <a:p>
            <a:pPr marL="542925" indent="0">
              <a:buNone/>
            </a:pPr>
            <a:r>
              <a:rPr lang="es-ES" i="1" dirty="0" smtClean="0">
                <a:latin typeface="Comic Sans MS" pitchFamily="66" charset="0"/>
              </a:rPr>
              <a:t>“La moral es un árbol que da moras” </a:t>
            </a:r>
          </a:p>
          <a:p>
            <a:pPr marL="542925" indent="0">
              <a:buNone/>
            </a:pPr>
            <a:r>
              <a:rPr lang="es-ES" sz="2400" i="1" dirty="0" smtClean="0">
                <a:latin typeface="Comic Sans MS" pitchFamily="66" charset="0"/>
              </a:rPr>
              <a:t>(Gonzalo N. Santos)</a:t>
            </a:r>
            <a:endParaRPr lang="es-ES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Relativismo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Dos rasgos:</a:t>
            </a:r>
          </a:p>
          <a:p>
            <a:pPr lvl="1"/>
            <a:r>
              <a:rPr lang="es-ES" dirty="0" smtClean="0"/>
              <a:t>Rechazo a toda verdad absoluta; la validez de un juicio depende de las circunstancias en que se formula;</a:t>
            </a:r>
          </a:p>
          <a:p>
            <a:pPr lvl="1"/>
            <a:r>
              <a:rPr lang="es-ES" dirty="0" smtClean="0"/>
              <a:t>El mal y el bien dependen de las circunstancias: ética de la conveniencia (</a:t>
            </a:r>
            <a:r>
              <a:rPr lang="es-ES" dirty="0" err="1" smtClean="0"/>
              <a:t>Kadhafi</a:t>
            </a:r>
            <a:r>
              <a:rPr lang="es-ES" dirty="0" smtClean="0"/>
              <a:t>).</a:t>
            </a:r>
          </a:p>
          <a:p>
            <a:r>
              <a:rPr lang="es-ES" dirty="0" smtClean="0"/>
              <a:t>Corolarios</a:t>
            </a:r>
          </a:p>
          <a:p>
            <a:pPr lvl="1"/>
            <a:r>
              <a:rPr lang="es-ES" dirty="0" smtClean="0"/>
              <a:t>Manipulación: ausencia de sentido crítico, de creatividad.</a:t>
            </a:r>
          </a:p>
          <a:p>
            <a:pPr lvl="1"/>
            <a:r>
              <a:rPr lang="es-ES" dirty="0" smtClean="0"/>
              <a:t>Confusión.</a:t>
            </a:r>
          </a:p>
          <a:p>
            <a:pPr lvl="1"/>
            <a:r>
              <a:rPr lang="es-ES" dirty="0" smtClean="0"/>
              <a:t>Intolerancia.</a:t>
            </a:r>
          </a:p>
          <a:p>
            <a:pPr lvl="1"/>
            <a:endParaRPr lang="es-ES" dirty="0" smtClean="0"/>
          </a:p>
          <a:p>
            <a:pPr marL="622300" lvl="1" indent="-165100">
              <a:buNone/>
              <a:tabLst>
                <a:tab pos="542925" algn="l"/>
              </a:tabLst>
            </a:pPr>
            <a:r>
              <a:rPr lang="es-ES" i="1" dirty="0" smtClean="0">
                <a:latin typeface="Comic Sans MS" pitchFamily="66" charset="0"/>
              </a:rPr>
              <a:t>“Un error no se convierte en verdad por el hecho </a:t>
            </a:r>
          </a:p>
          <a:p>
            <a:pPr marL="622300" lvl="1" indent="-165100">
              <a:buNone/>
              <a:tabLst>
                <a:tab pos="542925" algn="l"/>
              </a:tabLst>
            </a:pPr>
            <a:r>
              <a:rPr lang="es-ES" i="1" dirty="0" smtClean="0">
                <a:latin typeface="Comic Sans MS" pitchFamily="66" charset="0"/>
              </a:rPr>
              <a:t>de que todo mundo crea en él.” (Gandhi)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es-ES" dirty="0" smtClean="0"/>
              <a:t>     Relativismo (2)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880" y="2071389"/>
            <a:ext cx="822960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Dos ámbitos:</a:t>
            </a:r>
          </a:p>
          <a:p>
            <a:pPr lvl="1"/>
            <a:r>
              <a:rPr lang="es-ES" sz="1800" dirty="0" smtClean="0"/>
              <a:t>Científico: escepticismo: lógica</a:t>
            </a:r>
          </a:p>
          <a:p>
            <a:pPr lvl="1"/>
            <a:r>
              <a:rPr lang="es-ES" sz="1800" dirty="0" smtClean="0"/>
              <a:t>Moral: cinismo: ética</a:t>
            </a:r>
          </a:p>
          <a:p>
            <a:r>
              <a:rPr lang="es-ES" sz="2000" dirty="0" smtClean="0"/>
              <a:t>¿Son independientes?</a:t>
            </a:r>
          </a:p>
          <a:p>
            <a:r>
              <a:rPr lang="es-ES" sz="2000" dirty="0" smtClean="0"/>
              <a:t>Ámbito científico: duda sistemática. Toda verdad es provisional; toda hipótesis está sujeta a revisión; relatividad; indeterminación.</a:t>
            </a:r>
          </a:p>
          <a:p>
            <a:r>
              <a:rPr lang="es-ES" sz="2000" dirty="0" smtClean="0"/>
              <a:t>La ciencia es instrumental, no resuelve el problema de fines y propósitos. Busca eficacia (</a:t>
            </a:r>
            <a:r>
              <a:rPr lang="es-ES" sz="2000" dirty="0" err="1" smtClean="0"/>
              <a:t>Agazzi</a:t>
            </a:r>
            <a:r>
              <a:rPr lang="es-ES" sz="2000" dirty="0" smtClean="0"/>
              <a:t>).</a:t>
            </a:r>
          </a:p>
          <a:p>
            <a:r>
              <a:rPr lang="es-ES" sz="2000" dirty="0" smtClean="0"/>
              <a:t>En este ámbito es posible conciliar el escepticismo con la aceptación de que existe una verdad y que, aunque no se conozca, se puede descubrir: experimentación, diálogo.</a:t>
            </a:r>
          </a:p>
          <a:p>
            <a:r>
              <a:rPr lang="es-ES" sz="2000" dirty="0" smtClean="0"/>
              <a:t>Cómo se usa la ciencia, en cambio, es un problema de moralidad.</a:t>
            </a:r>
          </a:p>
        </p:txBody>
      </p:sp>
      <p:pic>
        <p:nvPicPr>
          <p:cNvPr id="12290" name="Picture 2" descr="http://t0.gstatic.com/images?q=tbn:ANd9GcQHOnDEqCIeQU1QZgb_nTEnlU6z3q_tXBYxg8UmA1UBE6d5peNufwoBj-9f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096344" cy="252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ámbito científico es posible conciliar el escepticismo con la aceptación de que existe una verdad y que, aunque no se conozca, se puede descubrir: experimentación, diálogo.</a:t>
            </a:r>
          </a:p>
          <a:p>
            <a:r>
              <a:rPr lang="es-ES" dirty="0" smtClean="0"/>
              <a:t>Cómo se usa la ciencia, sin embargo, es un problema de moralidad. La ciencia desbroza el camino para el descubrimiento de la verdad.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Relativismo (3)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Relativismo (4)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013576" cy="452596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Ámbito moral:</a:t>
            </a:r>
          </a:p>
          <a:p>
            <a:endParaRPr lang="es-ES" sz="2800" dirty="0" smtClean="0"/>
          </a:p>
          <a:p>
            <a:pPr lvl="1"/>
            <a:r>
              <a:rPr lang="es-ES" sz="2400" dirty="0" smtClean="0"/>
              <a:t>Relativismo = subjetivismo: no existe una verdad objetiva; por lo tanto, no hay principios de validez general ni valores absolutos.</a:t>
            </a:r>
          </a:p>
          <a:p>
            <a:pPr lvl="1"/>
            <a:r>
              <a:rPr lang="es-ES" sz="2400" dirty="0" smtClean="0"/>
              <a:t>Pluralidad Vs. Diálogo.</a:t>
            </a:r>
          </a:p>
          <a:p>
            <a:pPr lvl="2"/>
            <a:r>
              <a:rPr lang="es-ES" sz="2000" dirty="0" smtClean="0"/>
              <a:t>Diálogo: intercambio de puntos de vista como camino para acercarse a la verdad.</a:t>
            </a:r>
          </a:p>
          <a:p>
            <a:pPr lvl="2"/>
            <a:r>
              <a:rPr lang="es-ES" sz="2000" dirty="0" smtClean="0"/>
              <a:t>Pluralismo: todo punto de vista es aceptable; cada quien define qué es bueno y qué es malo. Yo estoy bien, tú estás bien, nos respetamos, nos “toleramos”.</a:t>
            </a:r>
          </a:p>
        </p:txBody>
      </p:sp>
      <p:pic>
        <p:nvPicPr>
          <p:cNvPr id="4" name="Picture 2" descr="http://filipspagnoli.files.wordpress.com/2008/04/4e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420" y="548680"/>
            <a:ext cx="311635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s-ES" dirty="0" smtClean="0"/>
              <a:t>Importancia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003232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Fraudes corporativos (2000) y crisis financiera global (hoy)</a:t>
            </a:r>
          </a:p>
          <a:p>
            <a:pPr lvl="1"/>
            <a:r>
              <a:rPr lang="es-ES" dirty="0" smtClean="0"/>
              <a:t>Codicia</a:t>
            </a:r>
          </a:p>
          <a:p>
            <a:pPr lvl="1"/>
            <a:r>
              <a:rPr lang="es-ES" dirty="0" smtClean="0"/>
              <a:t>Improvisación</a:t>
            </a:r>
          </a:p>
          <a:p>
            <a:pPr lvl="1"/>
            <a:r>
              <a:rPr lang="es-ES" dirty="0" smtClean="0"/>
              <a:t>Incompetencia culpable</a:t>
            </a:r>
          </a:p>
          <a:p>
            <a:pPr lvl="1"/>
            <a:r>
              <a:rPr lang="es-ES" dirty="0" smtClean="0"/>
              <a:t>Imprudencia</a:t>
            </a:r>
          </a:p>
          <a:p>
            <a:r>
              <a:rPr lang="es-ES" dirty="0" smtClean="0"/>
              <a:t>Responsables, en general, altamente escolarizados, muchos con posgrados en escuelas de negocios.</a:t>
            </a:r>
          </a:p>
          <a:p>
            <a:r>
              <a:rPr lang="es-ES" dirty="0" smtClean="0"/>
              <a:t>Errores de dos tipos:</a:t>
            </a:r>
          </a:p>
          <a:p>
            <a:pPr lvl="1"/>
            <a:r>
              <a:rPr lang="es-ES" dirty="0" smtClean="0"/>
              <a:t>Lógicos</a:t>
            </a:r>
          </a:p>
          <a:p>
            <a:pPr lvl="1"/>
            <a:r>
              <a:rPr lang="es-ES" dirty="0" smtClean="0"/>
              <a:t>Éticos</a:t>
            </a:r>
          </a:p>
          <a:p>
            <a:pPr lvl="1"/>
            <a:r>
              <a:rPr lang="es-ES" dirty="0" smtClean="0"/>
              <a:t>No son independientes entre sí</a:t>
            </a:r>
          </a:p>
          <a:p>
            <a:pPr lvl="1"/>
            <a:r>
              <a:rPr lang="es-ES" dirty="0" smtClean="0"/>
              <a:t>¿Qué pueden hacer las escuelas </a:t>
            </a:r>
          </a:p>
          <a:p>
            <a:pPr lvl="1">
              <a:buNone/>
            </a:pPr>
            <a:r>
              <a:rPr lang="es-ES" dirty="0" smtClean="0"/>
              <a:t>	de negocios?</a:t>
            </a:r>
          </a:p>
        </p:txBody>
      </p:sp>
      <p:pic>
        <p:nvPicPr>
          <p:cNvPr id="4" name="Picture 2" descr="http://filipspagnoli.files.wordpress.com/2008/04/eb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292808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760</Words>
  <Application>Microsoft Office PowerPoint</Application>
  <PresentationFormat>Presentación en pantalla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Relativismo y Educación de Negocios: preguntas y dilemas</vt:lpstr>
      <vt:lpstr>Contenido</vt:lpstr>
      <vt:lpstr>Ética y Negocios</vt:lpstr>
      <vt:lpstr>Ética y Negocios (2)</vt:lpstr>
      <vt:lpstr>Relativismo</vt:lpstr>
      <vt:lpstr>     Relativismo (2)</vt:lpstr>
      <vt:lpstr>Relativismo (3)</vt:lpstr>
      <vt:lpstr>Relativismo (4)</vt:lpstr>
      <vt:lpstr>Importancia</vt:lpstr>
      <vt:lpstr>¿Qué hacer? </vt:lpstr>
      <vt:lpstr>¿Qué hacer? (2)</vt:lpstr>
      <vt:lpstr>Presentación de PowerPoint</vt:lpstr>
      <vt:lpstr>Presentación de PowerPoint</vt:lpstr>
      <vt:lpstr>¿Qué hacer? (3)</vt:lpstr>
      <vt:lpstr>¿Qué hacer?(4)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Relativismo y Educación de Negocios</dc:title>
  <dc:creator>amorfin</dc:creator>
  <cp:lastModifiedBy>Morfin Maciel Antonio</cp:lastModifiedBy>
  <cp:revision>14</cp:revision>
  <cp:lastPrinted>2011-10-22T14:04:07Z</cp:lastPrinted>
  <dcterms:created xsi:type="dcterms:W3CDTF">2011-10-21T17:40:16Z</dcterms:created>
  <dcterms:modified xsi:type="dcterms:W3CDTF">2012-01-17T15:05:46Z</dcterms:modified>
</cp:coreProperties>
</file>