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3"/>
  </p:notesMasterIdLst>
  <p:sldIdLst>
    <p:sldId id="265" r:id="rId5"/>
    <p:sldId id="256" r:id="rId6"/>
    <p:sldId id="264" r:id="rId7"/>
    <p:sldId id="261" r:id="rId8"/>
    <p:sldId id="257" r:id="rId9"/>
    <p:sldId id="258" r:id="rId10"/>
    <p:sldId id="259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EEB500"/>
    <a:srgbClr val="FF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512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5DA112-9A92-410D-92FC-FEF61274590B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E56CC-953C-4152-8A14-4C377B186B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918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56CC-953C-4152-8A14-4C377B186B8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4CE6-E737-4EAC-B9B8-2FB0E9589DDA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B6F3-513D-45F3-88BB-4AA9090B0C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4CE6-E737-4EAC-B9B8-2FB0E9589DDA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B6F3-513D-45F3-88BB-4AA9090B0C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4CE6-E737-4EAC-B9B8-2FB0E9589DDA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B6F3-513D-45F3-88BB-4AA9090B0C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4CE6-E737-4EAC-B9B8-2FB0E9589DDA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B6F3-513D-45F3-88BB-4AA9090B0C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4CE6-E737-4EAC-B9B8-2FB0E9589DDA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B6F3-513D-45F3-88BB-4AA9090B0C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4CE6-E737-4EAC-B9B8-2FB0E9589DDA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B6F3-513D-45F3-88BB-4AA9090B0C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4CE6-E737-4EAC-B9B8-2FB0E9589DDA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B6F3-513D-45F3-88BB-4AA9090B0C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4CE6-E737-4EAC-B9B8-2FB0E9589DDA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B6F3-513D-45F3-88BB-4AA9090B0C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4CE6-E737-4EAC-B9B8-2FB0E9589DDA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B6F3-513D-45F3-88BB-4AA9090B0C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4CE6-E737-4EAC-B9B8-2FB0E9589DDA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B6F3-513D-45F3-88BB-4AA9090B0C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4CE6-E737-4EAC-B9B8-2FB0E9589DDA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411B6F3-513D-45F3-88BB-4AA9090B0C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734CE6-E737-4EAC-B9B8-2FB0E9589DDA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11B6F3-513D-45F3-88BB-4AA9090B0C3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3200400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cap="small" dirty="0"/>
              <a:t>distributed with permission from author</a:t>
            </a:r>
            <a:endParaRPr lang="en-US" b="1" dirty="0"/>
          </a:p>
          <a:p>
            <a:r>
              <a:rPr lang="en-US" b="1" cap="small" dirty="0"/>
              <a:t>©</a:t>
            </a:r>
            <a:r>
              <a:rPr lang="en-US" b="1" cap="small" dirty="0" err="1"/>
              <a:t>gloria</a:t>
            </a:r>
            <a:r>
              <a:rPr lang="en-US" b="1" cap="small" dirty="0"/>
              <a:t> l. </a:t>
            </a:r>
            <a:r>
              <a:rPr lang="en-US" b="1" cap="small" dirty="0" err="1"/>
              <a:t>schaab</a:t>
            </a:r>
            <a:r>
              <a:rPr lang="en-US" b="1" cap="small" dirty="0"/>
              <a:t>, </a:t>
            </a:r>
            <a:r>
              <a:rPr lang="en-US" b="1" cap="small" dirty="0" err="1"/>
              <a:t>ssj</a:t>
            </a:r>
            <a:r>
              <a:rPr lang="en-US" b="1" cap="small" dirty="0"/>
              <a:t>, </a:t>
            </a:r>
            <a:r>
              <a:rPr lang="en-US" b="1" cap="small" dirty="0" err="1"/>
              <a:t>phd</a:t>
            </a:r>
            <a:endParaRPr lang="en-US" b="1" dirty="0"/>
          </a:p>
          <a:p>
            <a:r>
              <a:rPr lang="en-US" b="1" cap="small" dirty="0"/>
              <a:t>February 5, 2015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861390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990600"/>
            <a:ext cx="8153400" cy="32766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C000"/>
                </a:solidFill>
              </a:rPr>
              <a:t>Mission Integration:</a:t>
            </a:r>
            <a:br>
              <a:rPr lang="en-US" sz="4400" dirty="0" smtClean="0">
                <a:solidFill>
                  <a:srgbClr val="FFC000"/>
                </a:solidFill>
              </a:rPr>
            </a:br>
            <a:r>
              <a:rPr lang="en-US" sz="4400" dirty="0" smtClean="0">
                <a:solidFill>
                  <a:srgbClr val="FFC000"/>
                </a:solidFill>
              </a:rPr>
              <a:t>Catholic Intellectual Tradition </a:t>
            </a:r>
            <a:br>
              <a:rPr lang="en-US" sz="4400" dirty="0" smtClean="0">
                <a:solidFill>
                  <a:srgbClr val="FFC000"/>
                </a:solidFill>
              </a:rPr>
            </a:br>
            <a:r>
              <a:rPr lang="en-US" sz="4400" dirty="0" smtClean="0">
                <a:solidFill>
                  <a:srgbClr val="FFC000"/>
                </a:solidFill>
              </a:rPr>
              <a:t>and  </a:t>
            </a:r>
            <a:br>
              <a:rPr lang="en-US" sz="4400" dirty="0" smtClean="0">
                <a:solidFill>
                  <a:srgbClr val="FFC000"/>
                </a:solidFill>
              </a:rPr>
            </a:br>
            <a:r>
              <a:rPr lang="en-US" sz="4400" dirty="0" smtClean="0">
                <a:solidFill>
                  <a:srgbClr val="FFC000"/>
                </a:solidFill>
              </a:rPr>
              <a:t>Core Commitments</a:t>
            </a:r>
            <a:endParaRPr lang="en-US" sz="4400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724400"/>
            <a:ext cx="7854696" cy="1981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Presentation:</a:t>
            </a:r>
          </a:p>
          <a:p>
            <a:r>
              <a:rPr lang="en-US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Gloria L. Schaab, SSJ, PhD</a:t>
            </a:r>
          </a:p>
          <a:p>
            <a:r>
              <a:rPr lang="en-US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1, 2013</a:t>
            </a:r>
            <a:endParaRPr lang="en-US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 we begin…</a:t>
            </a:r>
            <a:endParaRPr lang="en-US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lnSpc>
                <a:spcPct val="110000"/>
              </a:lnSpc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dirty="0" smtClean="0"/>
              <a:t>Mission integration is for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every professor</a:t>
            </a:r>
            <a:r>
              <a:rPr lang="en-US" dirty="0" smtClean="0"/>
              <a:t>, in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every class, </a:t>
            </a:r>
            <a:r>
              <a:rPr lang="en-US" dirty="0" smtClean="0"/>
              <a:t>and in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every discipline.</a:t>
            </a:r>
          </a:p>
          <a:p>
            <a:pPr marL="514350" indent="-514350">
              <a:lnSpc>
                <a:spcPct val="110000"/>
              </a:lnSpc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dirty="0" smtClean="0"/>
              <a:t>Integration is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intentional and unambiguous</a:t>
            </a:r>
            <a:r>
              <a:rPr lang="en-US" dirty="0" smtClean="0"/>
              <a:t>. One cannot simply set up a situation and presume integration will occur.</a:t>
            </a:r>
          </a:p>
          <a:p>
            <a:pPr marL="514350" indent="-514350">
              <a:lnSpc>
                <a:spcPct val="110000"/>
              </a:lnSpc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dirty="0" smtClean="0"/>
              <a:t>Coherence with the Mission and Core Commitments may be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demonstrated  through course content, pedagogy, or assessment tools.</a:t>
            </a:r>
          </a:p>
          <a:p>
            <a:pPr marL="514350" indent="-514350">
              <a:lnSpc>
                <a:spcPct val="110000"/>
              </a:lnSpc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dirty="0" smtClean="0"/>
              <a:t>When demonstrating integration between the Core Commitments and courses,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one need not demonstrate coherence with all four Commitments.</a:t>
            </a:r>
          </a:p>
          <a:p>
            <a:pPr marL="514350" indent="-514350">
              <a:lnSpc>
                <a:spcPct val="110000"/>
              </a:lnSpc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dirty="0" smtClean="0"/>
              <a:t>If one claims coherence or integration,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the means for doing so must be explicit in the syllabus Mission statement and in some aspect of the course </a:t>
            </a:r>
            <a:r>
              <a:rPr lang="en-US" dirty="0" smtClean="0"/>
              <a:t>(See #3 above).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04088"/>
            <a:ext cx="8610600" cy="1143000"/>
          </a:xfrm>
        </p:spPr>
        <p:txBody>
          <a:bodyPr>
            <a:normAutofit/>
          </a:bodyPr>
          <a:lstStyle/>
          <a:p>
            <a:r>
              <a:rPr lang="en-US" sz="4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Catholic Intellectual Tradition</a:t>
            </a:r>
            <a:endParaRPr lang="en-US" sz="4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534400" cy="4495800"/>
          </a:xfrm>
        </p:spPr>
        <p:txBody>
          <a:bodyPr>
            <a:normAutofit/>
          </a:bodyPr>
          <a:lstStyle/>
          <a:p>
            <a:r>
              <a:rPr lang="en-US" sz="2800" i="1" cap="small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course must </a:t>
            </a:r>
          </a:p>
          <a:p>
            <a:pPr lvl="1"/>
            <a:r>
              <a:rPr lang="en-US" sz="2800" dirty="0" smtClean="0"/>
              <a:t>integrate study, reflection and action that inform the intellectual life </a:t>
            </a:r>
          </a:p>
          <a:p>
            <a:pPr lvl="1"/>
            <a:r>
              <a:rPr lang="en-US" sz="2800" dirty="0" smtClean="0"/>
              <a:t>foster individual and communal transformation where: </a:t>
            </a:r>
          </a:p>
          <a:p>
            <a:pPr lvl="2"/>
            <a:r>
              <a:rPr lang="en-US" sz="2800" dirty="0" smtClean="0"/>
              <a:t>learning leads to knowledge and truth, </a:t>
            </a:r>
          </a:p>
          <a:p>
            <a:pPr lvl="2"/>
            <a:r>
              <a:rPr lang="en-US" sz="2800" dirty="0" smtClean="0"/>
              <a:t>reflection leads to informed action, and </a:t>
            </a:r>
          </a:p>
          <a:p>
            <a:pPr lvl="2"/>
            <a:r>
              <a:rPr lang="en-US" sz="2800" dirty="0" smtClean="0"/>
              <a:t>a commitment to social justice leads to collaborative service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cap="small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 and Truth</a:t>
            </a:r>
            <a:endParaRPr lang="en-US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458200" cy="4343400"/>
          </a:xfrm>
        </p:spPr>
        <p:txBody>
          <a:bodyPr>
            <a:noAutofit/>
          </a:bodyPr>
          <a:lstStyle/>
          <a:p>
            <a:r>
              <a:rPr lang="en-US" i="1" cap="small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course must </a:t>
            </a:r>
          </a:p>
          <a:p>
            <a:pPr lvl="1"/>
            <a:r>
              <a:rPr lang="en-US" sz="2600" dirty="0" smtClean="0"/>
              <a:t>…promote and support the intellectual life </a:t>
            </a:r>
          </a:p>
          <a:p>
            <a:pPr lvl="1"/>
            <a:r>
              <a:rPr lang="en-US" sz="2600" dirty="0" smtClean="0"/>
              <a:t>…emphasize life-long learning, growth and development </a:t>
            </a:r>
          </a:p>
          <a:p>
            <a:pPr lvl="1"/>
            <a:r>
              <a:rPr lang="en-US" sz="2600" dirty="0" smtClean="0"/>
              <a:t>…pursue scholarly and critical analysis of fundamental questions of the human experience </a:t>
            </a:r>
          </a:p>
          <a:p>
            <a:pPr lvl="1"/>
            <a:r>
              <a:rPr lang="en-US" sz="2600" dirty="0" smtClean="0"/>
              <a:t>…advance development of solutions that promote:</a:t>
            </a:r>
          </a:p>
          <a:p>
            <a:pPr lvl="2"/>
            <a:r>
              <a:rPr lang="en-US" sz="2600" dirty="0" smtClean="0"/>
              <a:t>the common good</a:t>
            </a:r>
          </a:p>
          <a:p>
            <a:pPr lvl="2"/>
            <a:r>
              <a:rPr lang="en-US" sz="2600" dirty="0" smtClean="0"/>
              <a:t>a more humane and just society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r>
              <a:rPr lang="en-US" b="1" cap="small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Inclusive Community</a:t>
            </a:r>
            <a:endParaRPr lang="en-US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sz="2800" i="1" cap="small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course must 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be characterized by </a:t>
            </a:r>
          </a:p>
          <a:p>
            <a:pPr lvl="2">
              <a:lnSpc>
                <a:spcPct val="120000"/>
              </a:lnSpc>
            </a:pPr>
            <a:r>
              <a:rPr lang="en-US" sz="2500" dirty="0" smtClean="0"/>
              <a:t>…interdependence</a:t>
            </a:r>
          </a:p>
          <a:p>
            <a:pPr lvl="2">
              <a:lnSpc>
                <a:spcPct val="120000"/>
              </a:lnSpc>
            </a:pPr>
            <a:r>
              <a:rPr lang="en-US" sz="2500" dirty="0" smtClean="0"/>
              <a:t>…dignity and equality </a:t>
            </a:r>
          </a:p>
          <a:p>
            <a:pPr lvl="2">
              <a:lnSpc>
                <a:spcPct val="120000"/>
              </a:lnSpc>
            </a:pPr>
            <a:r>
              <a:rPr lang="en-US" sz="2500" dirty="0" smtClean="0"/>
              <a:t>…compassion and respect for self and others. 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…embrace a global world view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…nurture and value cultural, social and intellectual diversity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…welcome students of all faith traditions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r>
              <a:rPr lang="en-US" b="1" cap="small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Justice</a:t>
            </a:r>
            <a:endParaRPr lang="en-US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cap="small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course must </a:t>
            </a:r>
          </a:p>
          <a:p>
            <a:pPr lvl="1"/>
            <a:r>
              <a:rPr lang="en-US" dirty="0" smtClean="0"/>
              <a:t>teach and motivate its students</a:t>
            </a:r>
          </a:p>
          <a:p>
            <a:pPr lvl="2"/>
            <a:r>
              <a:rPr lang="en-US" sz="2500" dirty="0" smtClean="0"/>
              <a:t>…to accept social responsibility </a:t>
            </a:r>
          </a:p>
          <a:p>
            <a:pPr lvl="2"/>
            <a:r>
              <a:rPr lang="en-US" sz="2500" dirty="0" smtClean="0"/>
              <a:t>…to foster peace and nonviolence </a:t>
            </a:r>
          </a:p>
          <a:p>
            <a:pPr lvl="2"/>
            <a:r>
              <a:rPr lang="en-US" sz="2500" dirty="0" smtClean="0"/>
              <a:t>…to strive for equality </a:t>
            </a:r>
          </a:p>
          <a:p>
            <a:pPr lvl="2"/>
            <a:r>
              <a:rPr lang="en-US" sz="2500" dirty="0" smtClean="0"/>
              <a:t>…to recognize the sacredness of Earth </a:t>
            </a:r>
          </a:p>
          <a:p>
            <a:pPr lvl="2"/>
            <a:r>
              <a:rPr lang="en-US" sz="2500" dirty="0" smtClean="0"/>
              <a:t>…to engage in meaningful efforts toward social change </a:t>
            </a:r>
          </a:p>
          <a:p>
            <a:r>
              <a:rPr lang="en-US" sz="2800" dirty="0" smtClean="0"/>
              <a:t>through teaching, research and service.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r>
              <a:rPr lang="en-US" b="1" cap="small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Collaborative Service</a:t>
            </a:r>
            <a:endParaRPr lang="en-US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8768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400" i="1" cap="small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course must 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…demonstrate service to local and global communities 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…develop and promote collaborative and mutually productive partnerships with communities 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…pursue systemic, self-sustaining solutions to </a:t>
            </a:r>
          </a:p>
          <a:p>
            <a:pPr lvl="2">
              <a:lnSpc>
                <a:spcPct val="110000"/>
              </a:lnSpc>
            </a:pPr>
            <a:r>
              <a:rPr lang="en-US" sz="2400" dirty="0" smtClean="0"/>
              <a:t>human </a:t>
            </a:r>
          </a:p>
          <a:p>
            <a:pPr lvl="2">
              <a:lnSpc>
                <a:spcPct val="110000"/>
              </a:lnSpc>
            </a:pPr>
            <a:r>
              <a:rPr lang="en-US" sz="2400" dirty="0" smtClean="0"/>
              <a:t>social </a:t>
            </a:r>
          </a:p>
          <a:p>
            <a:pPr lvl="2">
              <a:lnSpc>
                <a:spcPct val="110000"/>
              </a:lnSpc>
            </a:pPr>
            <a:r>
              <a:rPr lang="en-US" sz="2400" dirty="0" smtClean="0"/>
              <a:t>economic</a:t>
            </a:r>
          </a:p>
          <a:p>
            <a:pPr lvl="2">
              <a:lnSpc>
                <a:spcPct val="110000"/>
              </a:lnSpc>
            </a:pPr>
            <a:r>
              <a:rPr lang="en-US" sz="2400" dirty="0" smtClean="0"/>
              <a:t>environmental problems</a:t>
            </a:r>
          </a:p>
          <a:p>
            <a:pPr lvl="1" algn="ctr">
              <a:lnSpc>
                <a:spcPct val="110000"/>
              </a:lnSpc>
              <a:buNone/>
            </a:pPr>
            <a:r>
              <a:rPr lang="en-US" b="1" i="1" cap="small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those communities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0BBDE6B12A0044A429F3D8C4A10192" ma:contentTypeVersion="0" ma:contentTypeDescription="Create a new document." ma:contentTypeScope="" ma:versionID="da44c51b2d686842ad2d1bc63e50e78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8BCDB0F-D164-40E0-A6CF-06C3E3BD78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23B4FCC-E0DA-42FA-A5C2-D692CD9F3C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168CA4-5CC4-46CD-9841-F6B002297F7A}">
  <ds:schemaRefs>
    <ds:schemaRef ds:uri="http://purl.org/dc/dcmitype/"/>
    <ds:schemaRef ds:uri="http://purl.org/dc/terms/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1575</TotalTime>
  <Words>381</Words>
  <Application>Microsoft Office PowerPoint</Application>
  <PresentationFormat>On-screen Show (4:3)</PresentationFormat>
  <Paragraphs>57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PowerPoint Presentation</vt:lpstr>
      <vt:lpstr>Mission Integration: Catholic Intellectual Tradition  and   Core Commitments</vt:lpstr>
      <vt:lpstr>Before we begin…</vt:lpstr>
      <vt:lpstr>Catholic Intellectual Tradition</vt:lpstr>
      <vt:lpstr>Knowledge and Truth</vt:lpstr>
      <vt:lpstr>Inclusive Community</vt:lpstr>
      <vt:lpstr>Social Justice</vt:lpstr>
      <vt:lpstr>Collaborative Service</vt:lpstr>
    </vt:vector>
  </TitlesOfParts>
  <Company>Barry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Mission Integration: The Core Commitments</dc:title>
  <dc:creator>Gloria L. Schaab</dc:creator>
  <cp:lastModifiedBy>tempadmin</cp:lastModifiedBy>
  <cp:revision>52</cp:revision>
  <dcterms:created xsi:type="dcterms:W3CDTF">2013-04-29T15:54:12Z</dcterms:created>
  <dcterms:modified xsi:type="dcterms:W3CDTF">2015-02-05T20:10:16Z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0x0101003F0BBDE6B12A0044A429F3D8C4A10192</vt:lpwstr>
  </property>
</Properties>
</file>