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64" r:id="rId2"/>
    <p:sldId id="278" r:id="rId3"/>
    <p:sldId id="258" r:id="rId4"/>
    <p:sldId id="275" r:id="rId5"/>
    <p:sldId id="310" r:id="rId6"/>
    <p:sldId id="273" r:id="rId7"/>
    <p:sldId id="274" r:id="rId8"/>
    <p:sldId id="279" r:id="rId9"/>
    <p:sldId id="291" r:id="rId10"/>
    <p:sldId id="259" r:id="rId11"/>
    <p:sldId id="262" r:id="rId12"/>
    <p:sldId id="290" r:id="rId13"/>
    <p:sldId id="289" r:id="rId14"/>
    <p:sldId id="284" r:id="rId15"/>
    <p:sldId id="285" r:id="rId16"/>
    <p:sldId id="293" r:id="rId17"/>
    <p:sldId id="308" r:id="rId18"/>
    <p:sldId id="294" r:id="rId19"/>
    <p:sldId id="295" r:id="rId20"/>
    <p:sldId id="296" r:id="rId21"/>
    <p:sldId id="297" r:id="rId22"/>
    <p:sldId id="298" r:id="rId23"/>
    <p:sldId id="299" r:id="rId24"/>
    <p:sldId id="300" r:id="rId25"/>
    <p:sldId id="309" r:id="rId26"/>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817"/>
    <a:srgbClr val="9E9898"/>
    <a:srgbClr val="E54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0" autoAdjust="0"/>
  </p:normalViewPr>
  <p:slideViewPr>
    <p:cSldViewPr>
      <p:cViewPr varScale="1">
        <p:scale>
          <a:sx n="97" d="100"/>
          <a:sy n="97" d="100"/>
        </p:scale>
        <p:origin x="11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jbrown\My%20Documents\Portfolio\Barry%20UniversityCAEL%20report2009.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4061680863492"/>
          <c:y val="9.0579927509061728E-2"/>
          <c:w val="0.51406713813130878"/>
          <c:h val="0.73309461317336244"/>
        </c:manualLayout>
      </c:layout>
      <c:barChart>
        <c:barDir val="col"/>
        <c:grouping val="percentStacked"/>
        <c:varyColors val="0"/>
        <c:ser>
          <c:idx val="0"/>
          <c:order val="0"/>
          <c:tx>
            <c:strRef>
              <c:f>'Barry University'!$C$56</c:f>
              <c:strCache>
                <c:ptCount val="1"/>
                <c:pt idx="0">
                  <c:v>Associate's</c:v>
                </c:pt>
              </c:strCache>
            </c:strRef>
          </c:tx>
          <c:spPr>
            <a:solidFill>
              <a:srgbClr val="9999FF"/>
            </a:solidFill>
            <a:ln w="12700">
              <a:solidFill>
                <a:srgbClr val="000000"/>
              </a:solidFill>
              <a:prstDash val="solid"/>
            </a:ln>
          </c:spPr>
          <c:invertIfNegative val="0"/>
          <c:dLbls>
            <c:delete val="1"/>
          </c:dLbls>
          <c:cat>
            <c:strRef>
              <c:f>'Barry University'!$B$61:$B$62</c:f>
              <c:strCache>
                <c:ptCount val="2"/>
                <c:pt idx="0">
                  <c:v>Non-PLA Students</c:v>
                </c:pt>
                <c:pt idx="1">
                  <c:v>PLA Students</c:v>
                </c:pt>
              </c:strCache>
            </c:strRef>
          </c:cat>
          <c:val>
            <c:numRef>
              <c:f>'Barry University'!$C$61:$C$62</c:f>
              <c:numCache>
                <c:formatCode>0%</c:formatCode>
                <c:ptCount val="2"/>
                <c:pt idx="0">
                  <c:v>0</c:v>
                </c:pt>
                <c:pt idx="1">
                  <c:v>0</c:v>
                </c:pt>
              </c:numCache>
            </c:numRef>
          </c:val>
          <c:extLst>
            <c:ext xmlns:c16="http://schemas.microsoft.com/office/drawing/2014/chart" uri="{C3380CC4-5D6E-409C-BE32-E72D297353CC}">
              <c16:uniqueId val="{00000000-414F-47FE-8816-BD3702F074C8}"/>
            </c:ext>
          </c:extLst>
        </c:ser>
        <c:ser>
          <c:idx val="1"/>
          <c:order val="1"/>
          <c:tx>
            <c:strRef>
              <c:f>'Barry University'!$D$56</c:f>
              <c:strCache>
                <c:ptCount val="1"/>
                <c:pt idx="0">
                  <c:v>Bachelor's</c:v>
                </c:pt>
              </c:strCache>
            </c:strRef>
          </c:tx>
          <c:spPr>
            <a:solidFill>
              <a:srgbClr val="D34817">
                <a:lumMod val="75000"/>
              </a:srgbClr>
            </a:solidFill>
            <a:ln w="12700">
              <a:solidFill>
                <a:srgbClr val="000000"/>
              </a:solidFill>
              <a:prstDash val="solid"/>
            </a:ln>
          </c:spPr>
          <c:invertIfNegative val="0"/>
          <c:dLbls>
            <c:spPr>
              <a:noFill/>
              <a:ln w="25400">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'Barry University'!$B$61:$B$62</c:f>
              <c:strCache>
                <c:ptCount val="2"/>
                <c:pt idx="0">
                  <c:v>Non-PLA Students</c:v>
                </c:pt>
                <c:pt idx="1">
                  <c:v>PLA Students</c:v>
                </c:pt>
              </c:strCache>
            </c:strRef>
          </c:cat>
          <c:val>
            <c:numRef>
              <c:f>'Barry University'!$D$61:$D$62</c:f>
              <c:numCache>
                <c:formatCode>0%</c:formatCode>
                <c:ptCount val="2"/>
                <c:pt idx="0">
                  <c:v>0.22757111597374011</c:v>
                </c:pt>
                <c:pt idx="1">
                  <c:v>0.88994307400380523</c:v>
                </c:pt>
              </c:numCache>
            </c:numRef>
          </c:val>
          <c:extLst>
            <c:ext xmlns:c16="http://schemas.microsoft.com/office/drawing/2014/chart" uri="{C3380CC4-5D6E-409C-BE32-E72D297353CC}">
              <c16:uniqueId val="{00000001-414F-47FE-8816-BD3702F074C8}"/>
            </c:ext>
          </c:extLst>
        </c:ser>
        <c:ser>
          <c:idx val="2"/>
          <c:order val="2"/>
          <c:tx>
            <c:strRef>
              <c:f>'Barry University'!$E$56</c:f>
              <c:strCache>
                <c:ptCount val="1"/>
                <c:pt idx="0">
                  <c:v>Other</c:v>
                </c:pt>
              </c:strCache>
            </c:strRef>
          </c:tx>
          <c:spPr>
            <a:solidFill>
              <a:srgbClr val="FFFFCC"/>
            </a:solidFill>
            <a:ln w="12700">
              <a:solidFill>
                <a:srgbClr val="000000"/>
              </a:solidFill>
              <a:prstDash val="solid"/>
            </a:ln>
          </c:spPr>
          <c:invertIfNegative val="0"/>
          <c:dLbls>
            <c:delete val="1"/>
          </c:dLbls>
          <c:cat>
            <c:strRef>
              <c:f>'Barry University'!$B$61:$B$62</c:f>
              <c:strCache>
                <c:ptCount val="2"/>
                <c:pt idx="0">
                  <c:v>Non-PLA Students</c:v>
                </c:pt>
                <c:pt idx="1">
                  <c:v>PLA Students</c:v>
                </c:pt>
              </c:strCache>
            </c:strRef>
          </c:cat>
          <c:val>
            <c:numRef>
              <c:f>'Barry University'!$E$61:$E$62</c:f>
              <c:numCache>
                <c:formatCode>0%</c:formatCode>
                <c:ptCount val="2"/>
                <c:pt idx="0">
                  <c:v>0</c:v>
                </c:pt>
                <c:pt idx="1">
                  <c:v>0</c:v>
                </c:pt>
              </c:numCache>
            </c:numRef>
          </c:val>
          <c:extLst>
            <c:ext xmlns:c16="http://schemas.microsoft.com/office/drawing/2014/chart" uri="{C3380CC4-5D6E-409C-BE32-E72D297353CC}">
              <c16:uniqueId val="{00000002-414F-47FE-8816-BD3702F074C8}"/>
            </c:ext>
          </c:extLst>
        </c:ser>
        <c:ser>
          <c:idx val="3"/>
          <c:order val="3"/>
          <c:tx>
            <c:strRef>
              <c:f>'Barry University'!$F$56</c:f>
              <c:strCache>
                <c:ptCount val="1"/>
                <c:pt idx="0">
                  <c:v>No Degree Earned</c:v>
                </c:pt>
              </c:strCache>
            </c:strRef>
          </c:tx>
          <c:spPr>
            <a:solidFill>
              <a:srgbClr val="A28E6A">
                <a:lumMod val="60000"/>
                <a:lumOff val="40000"/>
              </a:srgbClr>
            </a:solidFill>
            <a:ln w="12700">
              <a:solidFill>
                <a:sysClr val="windowText" lastClr="000000"/>
              </a:solidFill>
              <a:prstDash val="solid"/>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'Barry University'!$B$61:$B$62</c:f>
              <c:strCache>
                <c:ptCount val="2"/>
                <c:pt idx="0">
                  <c:v>Non-PLA Students</c:v>
                </c:pt>
                <c:pt idx="1">
                  <c:v>PLA Students</c:v>
                </c:pt>
              </c:strCache>
            </c:strRef>
          </c:cat>
          <c:val>
            <c:numRef>
              <c:f>'Barry University'!$F$61:$F$62</c:f>
              <c:numCache>
                <c:formatCode>0%</c:formatCode>
                <c:ptCount val="2"/>
                <c:pt idx="0">
                  <c:v>0.77242888402625642</c:v>
                </c:pt>
                <c:pt idx="1">
                  <c:v>0.11005692599620526</c:v>
                </c:pt>
              </c:numCache>
            </c:numRef>
          </c:val>
          <c:extLst>
            <c:ext xmlns:c16="http://schemas.microsoft.com/office/drawing/2014/chart" uri="{C3380CC4-5D6E-409C-BE32-E72D297353CC}">
              <c16:uniqueId val="{00000003-414F-47FE-8816-BD3702F074C8}"/>
            </c:ext>
          </c:extLst>
        </c:ser>
        <c:dLbls>
          <c:showLegendKey val="0"/>
          <c:showVal val="1"/>
          <c:showCatName val="0"/>
          <c:showSerName val="0"/>
          <c:showPercent val="0"/>
          <c:showBubbleSize val="0"/>
        </c:dLbls>
        <c:gapWidth val="150"/>
        <c:overlap val="100"/>
        <c:axId val="180305392"/>
        <c:axId val="180305784"/>
      </c:barChart>
      <c:catAx>
        <c:axId val="18030539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2000"/>
            </a:pPr>
            <a:endParaRPr lang="en-US"/>
          </a:p>
        </c:txPr>
        <c:crossAx val="180305784"/>
        <c:crosses val="autoZero"/>
        <c:auto val="1"/>
        <c:lblAlgn val="ctr"/>
        <c:lblOffset val="100"/>
        <c:tickLblSkip val="1"/>
        <c:tickMarkSkip val="1"/>
        <c:noMultiLvlLbl val="0"/>
      </c:catAx>
      <c:valAx>
        <c:axId val="180305784"/>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en-US"/>
          </a:p>
        </c:txPr>
        <c:crossAx val="180305392"/>
        <c:crosses val="autoZero"/>
        <c:crossBetween val="between"/>
      </c:valAx>
      <c:spPr>
        <a:solidFill>
          <a:srgbClr val="D34817">
            <a:alpha val="60000"/>
          </a:srgbClr>
        </a:solidFill>
        <a:ln w="12700">
          <a:solidFill>
            <a:srgbClr val="808080"/>
          </a:solidFill>
          <a:prstDash val="solid"/>
        </a:ln>
      </c:spPr>
    </c:plotArea>
    <c:legend>
      <c:legendPos val="r"/>
      <c:legendEntry>
        <c:idx val="0"/>
        <c:txPr>
          <a:bodyPr/>
          <a:lstStyle/>
          <a:p>
            <a:pPr>
              <a:defRPr sz="2200" baseline="0">
                <a:solidFill>
                  <a:schemeClr val="bg2">
                    <a:lumMod val="75000"/>
                  </a:schemeClr>
                </a:solidFill>
              </a:defRPr>
            </a:pPr>
            <a:endParaRPr lang="en-US"/>
          </a:p>
        </c:txPr>
      </c:legendEntry>
      <c:legendEntry>
        <c:idx val="1"/>
        <c:delete val="1"/>
      </c:legendEntry>
      <c:legendEntry>
        <c:idx val="2"/>
        <c:txPr>
          <a:bodyPr/>
          <a:lstStyle/>
          <a:p>
            <a:pPr>
              <a:defRPr sz="2200"/>
            </a:pPr>
            <a:endParaRPr lang="en-US"/>
          </a:p>
        </c:txPr>
      </c:legendEntry>
      <c:legendEntry>
        <c:idx val="3"/>
        <c:delete val="1"/>
      </c:legendEntry>
      <c:layout>
        <c:manualLayout>
          <c:xMode val="edge"/>
          <c:yMode val="edge"/>
          <c:x val="0.71904452732882695"/>
          <c:y val="0.18650887389076501"/>
          <c:w val="0.24586775337293507"/>
          <c:h val="0.61799681289839714"/>
        </c:manualLayout>
      </c:layout>
      <c:overlay val="0"/>
      <c:spPr>
        <a:solidFill>
          <a:srgbClr val="FFFFFF"/>
        </a:solidFill>
        <a:ln w="3175" cap="rnd" cmpd="tri">
          <a:solidFill>
            <a:srgbClr val="9B2D1F"/>
          </a:solidFill>
          <a:prstDash val="solid"/>
        </a:ln>
      </c:spPr>
    </c:legend>
    <c:plotVisOnly val="1"/>
    <c:dispBlanksAs val="gap"/>
    <c:showDLblsOverMax val="0"/>
  </c:chart>
  <c:spPr>
    <a:noFill/>
    <a:ln w="9525">
      <a:noFill/>
    </a:ln>
  </c:spPr>
  <c:txPr>
    <a:bodyPr/>
    <a:lstStyle/>
    <a:p>
      <a:pPr>
        <a:defRPr kumimoji="0" lang="en-US" sz="2400" b="1" kern="1200" dirty="0" smtClean="0">
          <a:solidFill>
            <a:srgbClr val="C00000"/>
          </a:solidFill>
          <a:latin typeface="+mn-lt"/>
          <a:ea typeface="+mn-ea"/>
          <a:cs typeface="+mn-cs"/>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E00640D4-C2C3-4F3E-BC37-28CD306842C7}" type="datetimeFigureOut">
              <a:rPr lang="en-US" smtClean="0"/>
              <a:pPr/>
              <a:t>6/11/2019</a:t>
            </a:fld>
            <a:endParaRPr lang="en-US" dirty="0"/>
          </a:p>
        </p:txBody>
      </p:sp>
      <p:sp>
        <p:nvSpPr>
          <p:cNvPr id="4" name="Footer Placeholder 3"/>
          <p:cNvSpPr>
            <a:spLocks noGrp="1"/>
          </p:cNvSpPr>
          <p:nvPr>
            <p:ph type="ftr" sz="quarter" idx="2"/>
          </p:nvPr>
        </p:nvSpPr>
        <p:spPr>
          <a:xfrm>
            <a:off x="0" y="8737989"/>
            <a:ext cx="2971800" cy="4599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37989"/>
            <a:ext cx="2971800" cy="459978"/>
          </a:xfrm>
          <a:prstGeom prst="rect">
            <a:avLst/>
          </a:prstGeom>
        </p:spPr>
        <p:txBody>
          <a:bodyPr vert="horz" lIns="91440" tIns="45720" rIns="91440" bIns="45720" rtlCol="0" anchor="b"/>
          <a:lstStyle>
            <a:lvl1pPr algn="r">
              <a:defRPr sz="1200"/>
            </a:lvl1pPr>
          </a:lstStyle>
          <a:p>
            <a:fld id="{CFA464A9-5BCC-4F38-A290-1E3DE80593E0}" type="slidenum">
              <a:rPr lang="en-US" smtClean="0"/>
              <a:pPr/>
              <a:t>‹#›</a:t>
            </a:fld>
            <a:endParaRPr lang="en-US" dirty="0"/>
          </a:p>
        </p:txBody>
      </p:sp>
    </p:spTree>
    <p:extLst>
      <p:ext uri="{BB962C8B-B14F-4D97-AF65-F5344CB8AC3E}">
        <p14:creationId xmlns:p14="http://schemas.microsoft.com/office/powerpoint/2010/main" val="29122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59B4DCA0-581E-4E3F-AE33-88A42C0286CF}" type="datetimeFigureOut">
              <a:rPr lang="en-US" smtClean="0"/>
              <a:pPr/>
              <a:t>6/11/2019</a:t>
            </a:fld>
            <a:endParaRPr lang="en-US" dirty="0"/>
          </a:p>
        </p:txBody>
      </p:sp>
      <p:sp>
        <p:nvSpPr>
          <p:cNvPr id="4" name="Slide Image Placeholder 3"/>
          <p:cNvSpPr>
            <a:spLocks noGrp="1" noRot="1" noChangeAspect="1"/>
          </p:cNvSpPr>
          <p:nvPr>
            <p:ph type="sldImg" idx="2"/>
          </p:nvPr>
        </p:nvSpPr>
        <p:spPr>
          <a:xfrm>
            <a:off x="1128713" y="688975"/>
            <a:ext cx="4600575" cy="34512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37989"/>
            <a:ext cx="2971800" cy="45997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37989"/>
            <a:ext cx="2971800" cy="459978"/>
          </a:xfrm>
          <a:prstGeom prst="rect">
            <a:avLst/>
          </a:prstGeom>
        </p:spPr>
        <p:txBody>
          <a:bodyPr vert="horz" lIns="91440" tIns="45720" rIns="91440" bIns="45720" rtlCol="0" anchor="b"/>
          <a:lstStyle>
            <a:lvl1pPr algn="r">
              <a:defRPr sz="1200"/>
            </a:lvl1pPr>
          </a:lstStyle>
          <a:p>
            <a:fld id="{4DB95CB8-06BD-4F0E-945B-6FE80CFFC4F2}" type="slidenum">
              <a:rPr lang="en-US" smtClean="0"/>
              <a:pPr/>
              <a:t>‹#›</a:t>
            </a:fld>
            <a:endParaRPr lang="en-US" dirty="0"/>
          </a:p>
        </p:txBody>
      </p:sp>
    </p:spTree>
    <p:extLst>
      <p:ext uri="{BB962C8B-B14F-4D97-AF65-F5344CB8AC3E}">
        <p14:creationId xmlns:p14="http://schemas.microsoft.com/office/powerpoint/2010/main" val="219814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95CB8-06BD-4F0E-945B-6FE80CFFC4F2}" type="slidenum">
              <a:rPr lang="en-US" smtClean="0"/>
              <a:pPr/>
              <a:t>14</a:t>
            </a:fld>
            <a:endParaRPr lang="en-US" dirty="0"/>
          </a:p>
        </p:txBody>
      </p:sp>
    </p:spTree>
    <p:extLst>
      <p:ext uri="{BB962C8B-B14F-4D97-AF65-F5344CB8AC3E}">
        <p14:creationId xmlns:p14="http://schemas.microsoft.com/office/powerpoint/2010/main" val="39408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08BD150-3EB4-41AA-A956-453F36BC1CF8}"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BD150-3EB4-41AA-A956-453F36BC1CF8}"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8BD150-3EB4-41AA-A956-453F36BC1CF8}"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8BD150-3EB4-41AA-A956-453F36BC1CF8}"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8BD150-3EB4-41AA-A956-453F36BC1CF8}"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8BD150-3EB4-41AA-A956-453F36BC1CF8}"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70B5C8-FCDC-48F2-A56E-16B8687F1BF7}" type="datetimeFigureOut">
              <a:rPr lang="en-US" smtClean="0"/>
              <a:pPr/>
              <a:t>6/11/2019</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08BD150-3EB4-41AA-A956-453F36BC1CF8}"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870B5C8-FCDC-48F2-A56E-16B8687F1BF7}" type="datetimeFigureOut">
              <a:rPr lang="en-US" smtClean="0"/>
              <a:pPr/>
              <a:t>6/11/2019</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08BD150-3EB4-41AA-A956-453F36BC1C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arry.edu/PAC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4.xml.rels><?xml version="1.0" encoding="UTF-8" standalone="yes"?>
<Relationships xmlns="http://schemas.openxmlformats.org/package/2006/relationships"><Relationship Id="rId3" Type="http://schemas.openxmlformats.org/officeDocument/2006/relationships/hyperlink" Target="http://www.barry.edu/A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3048000"/>
            <a:ext cx="8077200" cy="1600200"/>
          </a:xfrm>
        </p:spPr>
        <p:txBody>
          <a:bodyPr>
            <a:normAutofit/>
          </a:bodyPr>
          <a:lstStyle/>
          <a:p>
            <a:pPr>
              <a:buNone/>
            </a:pPr>
            <a:r>
              <a:rPr lang="en-US" sz="3100" b="1" dirty="0">
                <a:solidFill>
                  <a:srgbClr val="C00000"/>
                </a:solidFill>
              </a:rPr>
              <a:t>The Experiential Learning Portfolio Program: </a:t>
            </a:r>
          </a:p>
          <a:p>
            <a:pPr algn="ctr">
              <a:buNone/>
            </a:pPr>
            <a:r>
              <a:rPr lang="en-US" sz="2800" b="1" dirty="0">
                <a:solidFill>
                  <a:srgbClr val="C00000"/>
                </a:solidFill>
              </a:rPr>
              <a:t>Earn College Credit  for Learning From Your Work</a:t>
            </a:r>
          </a:p>
          <a:p>
            <a:pPr algn="ctr">
              <a:buNone/>
            </a:pPr>
            <a:r>
              <a:rPr lang="en-US" sz="2800" b="1" dirty="0">
                <a:solidFill>
                  <a:srgbClr val="C00000"/>
                </a:solidFill>
              </a:rPr>
              <a:t>and Community Service Experiences!</a:t>
            </a:r>
            <a:r>
              <a:rPr lang="en-US" sz="2800" dirty="0">
                <a:solidFill>
                  <a:srgbClr val="C00000"/>
                </a:solidFill>
              </a:rPr>
              <a:t>  </a:t>
            </a:r>
            <a:endParaRPr lang="en-US" sz="2800" b="1" dirty="0">
              <a:solidFill>
                <a:srgbClr val="C00000"/>
              </a:solidFill>
            </a:endParaRPr>
          </a:p>
          <a:p>
            <a:endParaRPr lang="en-US" dirty="0"/>
          </a:p>
        </p:txBody>
      </p:sp>
      <p:sp>
        <p:nvSpPr>
          <p:cNvPr id="7" name="TextBox 6"/>
          <p:cNvSpPr txBox="1"/>
          <p:nvPr/>
        </p:nvSpPr>
        <p:spPr>
          <a:xfrm>
            <a:off x="304800" y="2133600"/>
            <a:ext cx="6019800" cy="738664"/>
          </a:xfrm>
          <a:prstGeom prst="rect">
            <a:avLst/>
          </a:prstGeom>
          <a:solidFill>
            <a:schemeClr val="bg1"/>
          </a:solidFill>
        </p:spPr>
        <p:txBody>
          <a:bodyPr wrap="square" rtlCol="0">
            <a:spAutoFit/>
          </a:bodyPr>
          <a:lstStyle/>
          <a:p>
            <a:r>
              <a:rPr lang="en-US" sz="2400" dirty="0"/>
              <a:t>Locations throughout Florida </a:t>
            </a:r>
            <a:r>
              <a:rPr lang="en-US" sz="2400" dirty="0">
                <a:hlinkClick r:id="rId2"/>
              </a:rPr>
              <a:t>www.barry.edu/PACE</a:t>
            </a:r>
            <a:endParaRPr lang="en-US" sz="2400" dirty="0"/>
          </a:p>
          <a:p>
            <a:endParaRPr lang="en-US" dirty="0"/>
          </a:p>
        </p:txBody>
      </p:sp>
      <p:sp>
        <p:nvSpPr>
          <p:cNvPr id="8" name="Rectangle 7"/>
          <p:cNvSpPr/>
          <p:nvPr/>
        </p:nvSpPr>
        <p:spPr>
          <a:xfrm>
            <a:off x="533400" y="4953000"/>
            <a:ext cx="4572000" cy="1200329"/>
          </a:xfrm>
          <a:prstGeom prst="rect">
            <a:avLst/>
          </a:prstGeom>
        </p:spPr>
        <p:txBody>
          <a:bodyPr>
            <a:spAutoFit/>
          </a:bodyPr>
          <a:lstStyle/>
          <a:p>
            <a:r>
              <a:rPr lang="en-US" sz="2400" dirty="0"/>
              <a:t>You May Not Have Been In Higher Education But You Never Stopped Learning From Your Experiences!</a:t>
            </a:r>
          </a:p>
        </p:txBody>
      </p:sp>
      <p:pic>
        <p:nvPicPr>
          <p:cNvPr id="9" name="Picture 15" descr="C:\Users\jbrown\AppData\Local\Microsoft\Windows\Temporary Internet Files\Content.IE5\KYACMWG3\MP900411828[1].jpg"/>
          <p:cNvPicPr>
            <a:picLocks noChangeAspect="1" noChangeArrowheads="1"/>
          </p:cNvPicPr>
          <p:nvPr/>
        </p:nvPicPr>
        <p:blipFill>
          <a:blip r:embed="rId3" cstate="print"/>
          <a:srcRect/>
          <a:stretch>
            <a:fillRect/>
          </a:stretch>
        </p:blipFill>
        <p:spPr bwMode="auto">
          <a:xfrm>
            <a:off x="6248400" y="4724400"/>
            <a:ext cx="2514600" cy="1981200"/>
          </a:xfrm>
          <a:prstGeom prst="rect">
            <a:avLst/>
          </a:prstGeom>
          <a:noFill/>
        </p:spPr>
      </p:pic>
      <p:sp>
        <p:nvSpPr>
          <p:cNvPr id="10" name="Action Button: Forward or Next 9">
            <a:hlinkClick r:id="" action="ppaction://hlinkshowjump?jump=nextslide" highlightClick="1"/>
          </p:cNvPr>
          <p:cNvSpPr>
            <a:spLocks noChangeAspect="1"/>
          </p:cNvSpPr>
          <p:nvPr/>
        </p:nvSpPr>
        <p:spPr>
          <a:xfrm>
            <a:off x="9906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788590"/>
            <a:ext cx="5943601" cy="111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b="1" dirty="0">
                <a:latin typeface="+mn-lt"/>
              </a:rPr>
              <a:t>HOW DO I START  THE PORTFOLIO PROCESS?</a:t>
            </a:r>
            <a:endParaRPr lang="en-US" dirty="0">
              <a:solidFill>
                <a:schemeClr val="bg1"/>
              </a:solidFill>
              <a:latin typeface="+mn-lt"/>
            </a:endParaRPr>
          </a:p>
        </p:txBody>
      </p:sp>
      <p:sp>
        <p:nvSpPr>
          <p:cNvPr id="5" name="Rectangle 4"/>
          <p:cNvSpPr/>
          <p:nvPr/>
        </p:nvSpPr>
        <p:spPr>
          <a:xfrm>
            <a:off x="152400" y="3124200"/>
            <a:ext cx="8839200" cy="3096232"/>
          </a:xfrm>
          <a:prstGeom prst="rect">
            <a:avLst/>
          </a:prstGeom>
        </p:spPr>
        <p:txBody>
          <a:bodyPr wrap="square">
            <a:spAutoFit/>
          </a:bodyPr>
          <a:lstStyle/>
          <a:p>
            <a:pPr marL="0" lvl="1" indent="-228600">
              <a:spcAft>
                <a:spcPts val="300"/>
              </a:spcAft>
              <a:buClr>
                <a:srgbClr val="9B2D1F"/>
              </a:buClr>
              <a:buSzPct val="85000"/>
              <a:buFont typeface="Wingdings" pitchFamily="2" charset="2"/>
              <a:buChar char="q"/>
              <a:defRPr/>
            </a:pPr>
            <a:r>
              <a:rPr lang="en-US" sz="2400" dirty="0"/>
              <a:t> </a:t>
            </a:r>
            <a:r>
              <a:rPr lang="en-US" sz="2400" b="1" dirty="0"/>
              <a:t>Your advisor will enter you into the Canvas Learning Management System online where you’ll receive  the tools you need to get started:</a:t>
            </a:r>
          </a:p>
          <a:p>
            <a:pPr marL="0" lvl="1" indent="-228600">
              <a:spcAft>
                <a:spcPts val="300"/>
              </a:spcAft>
              <a:buClr>
                <a:srgbClr val="9B2D1F"/>
              </a:buClr>
              <a:buSzPct val="85000"/>
              <a:defRPr/>
            </a:pPr>
            <a:r>
              <a:rPr lang="en-US" sz="1200" b="1" dirty="0"/>
              <a:t>       </a:t>
            </a:r>
          </a:p>
          <a:p>
            <a:pPr marL="342900" lvl="3" indent="-342900">
              <a:lnSpc>
                <a:spcPct val="95000"/>
              </a:lnSpc>
              <a:spcAft>
                <a:spcPts val="600"/>
              </a:spcAft>
              <a:buClr>
                <a:schemeClr val="accent1"/>
              </a:buClr>
              <a:buSzPct val="85000"/>
              <a:buFont typeface="Wingdings" pitchFamily="2" charset="2"/>
              <a:buChar char="§"/>
              <a:defRPr/>
            </a:pPr>
            <a:r>
              <a:rPr lang="en-US" sz="2400" b="1" dirty="0">
                <a:solidFill>
                  <a:srgbClr val="C00000"/>
                </a:solidFill>
              </a:rPr>
              <a:t>Directions for each part of the portfolio</a:t>
            </a:r>
          </a:p>
          <a:p>
            <a:pPr marL="342900" lvl="3" indent="-342900">
              <a:lnSpc>
                <a:spcPct val="95000"/>
              </a:lnSpc>
              <a:spcAft>
                <a:spcPts val="600"/>
              </a:spcAft>
              <a:buClr>
                <a:schemeClr val="accent1"/>
              </a:buClr>
              <a:buSzPct val="85000"/>
              <a:buFont typeface="Wingdings" pitchFamily="2" charset="2"/>
              <a:buChar char="§"/>
              <a:defRPr/>
            </a:pPr>
            <a:r>
              <a:rPr lang="en-US" sz="2400" b="1" dirty="0">
                <a:solidFill>
                  <a:srgbClr val="C00000"/>
                </a:solidFill>
              </a:rPr>
              <a:t>a Sample Portfolio to use as a guide</a:t>
            </a:r>
          </a:p>
          <a:p>
            <a:pPr marL="342900" lvl="3" indent="-342900">
              <a:lnSpc>
                <a:spcPct val="95000"/>
              </a:lnSpc>
              <a:spcAft>
                <a:spcPts val="600"/>
              </a:spcAft>
              <a:buClr>
                <a:schemeClr val="accent1"/>
              </a:buClr>
              <a:buSzPct val="85000"/>
              <a:buFont typeface="Wingdings" pitchFamily="2" charset="2"/>
              <a:buChar char="§"/>
              <a:defRPr/>
            </a:pPr>
            <a:r>
              <a:rPr lang="en-US" sz="2400" b="1" dirty="0">
                <a:solidFill>
                  <a:srgbClr val="C00000"/>
                </a:solidFill>
              </a:rPr>
              <a:t>Contact your advisor to see Canvas online</a:t>
            </a:r>
          </a:p>
          <a:p>
            <a:pPr marL="342900" lvl="3" indent="-342900">
              <a:lnSpc>
                <a:spcPct val="95000"/>
              </a:lnSpc>
              <a:spcAft>
                <a:spcPts val="600"/>
              </a:spcAft>
              <a:buClr>
                <a:schemeClr val="accent1"/>
              </a:buClr>
              <a:buSzPct val="85000"/>
              <a:buFont typeface="Wingdings" pitchFamily="2" charset="2"/>
              <a:buChar char="§"/>
              <a:defRPr/>
            </a:pPr>
            <a:endParaRPr lang="en-US" sz="2400" b="1" dirty="0">
              <a:solidFill>
                <a:srgbClr val="C00000"/>
              </a:solidFill>
            </a:endParaRPr>
          </a:p>
        </p:txBody>
      </p:sp>
      <p:pic>
        <p:nvPicPr>
          <p:cNvPr id="2050" name="Picture 2" descr="C:\Users\jlongo\AppData\Local\Microsoft\Windows\Temporary Internet Files\Content.IE5\5B9O4QMH\MP900289527[1].jpg"/>
          <p:cNvPicPr>
            <a:picLocks noChangeAspect="1" noChangeArrowheads="1"/>
          </p:cNvPicPr>
          <p:nvPr/>
        </p:nvPicPr>
        <p:blipFill>
          <a:blip r:embed="rId2" cstate="print"/>
          <a:srcRect/>
          <a:stretch>
            <a:fillRect/>
          </a:stretch>
        </p:blipFill>
        <p:spPr bwMode="auto">
          <a:xfrm>
            <a:off x="6019800" y="4419600"/>
            <a:ext cx="2859495" cy="1911096"/>
          </a:xfrm>
          <a:prstGeom prst="rect">
            <a:avLst/>
          </a:prstGeom>
          <a:noFill/>
        </p:spPr>
      </p:pic>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44688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752600"/>
            <a:ext cx="8229600" cy="1600200"/>
          </a:xfrm>
          <a:ln>
            <a:noFill/>
          </a:ln>
        </p:spPr>
        <p:txBody>
          <a:bodyPr>
            <a:normAutofit/>
          </a:bodyPr>
          <a:lstStyle/>
          <a:p>
            <a:pPr marL="0" lvl="1">
              <a:buClr>
                <a:srgbClr val="9B2D1F"/>
              </a:buClr>
              <a:buFont typeface="Wingdings" pitchFamily="2" charset="2"/>
              <a:buChar char="q"/>
              <a:defRPr/>
            </a:pPr>
            <a:r>
              <a:rPr lang="en-US" sz="2600" b="1" dirty="0"/>
              <a:t> </a:t>
            </a:r>
            <a:r>
              <a:rPr lang="en-US" sz="2800" b="1" dirty="0"/>
              <a:t>Take advantage of the Online Course Syllabus</a:t>
            </a:r>
          </a:p>
          <a:p>
            <a:pPr marL="617220" lvl="4" indent="-342900">
              <a:lnSpc>
                <a:spcPct val="95000"/>
              </a:lnSpc>
              <a:buClr>
                <a:schemeClr val="accent1"/>
              </a:buClr>
              <a:buSzPct val="85000"/>
              <a:buFont typeface="Wingdings" pitchFamily="2" charset="2"/>
              <a:buChar char="§"/>
              <a:defRPr/>
            </a:pPr>
            <a:r>
              <a:rPr lang="en-US" sz="2400" b="1" dirty="0">
                <a:solidFill>
                  <a:srgbClr val="C00000"/>
                </a:solidFill>
              </a:rPr>
              <a:t>Each section broken into manageable parts</a:t>
            </a:r>
          </a:p>
          <a:p>
            <a:pPr marL="617220" lvl="4" indent="-342900">
              <a:lnSpc>
                <a:spcPct val="95000"/>
              </a:lnSpc>
              <a:spcAft>
                <a:spcPts val="300"/>
              </a:spcAft>
              <a:buClr>
                <a:schemeClr val="accent1"/>
              </a:buClr>
              <a:buSzPct val="85000"/>
              <a:buFont typeface="Wingdings" pitchFamily="2" charset="2"/>
              <a:buChar char="§"/>
              <a:defRPr/>
            </a:pPr>
            <a:r>
              <a:rPr lang="en-US" sz="2400" b="1" dirty="0">
                <a:solidFill>
                  <a:srgbClr val="C00000"/>
                </a:solidFill>
              </a:rPr>
              <a:t>Hands on guidance through the development process</a:t>
            </a:r>
          </a:p>
          <a:p>
            <a:pPr marL="0" lvl="1">
              <a:spcAft>
                <a:spcPts val="300"/>
              </a:spcAft>
              <a:buClr>
                <a:srgbClr val="9B2D1F"/>
              </a:buClr>
              <a:buFont typeface="Wingdings" pitchFamily="2" charset="2"/>
              <a:buChar char="q"/>
              <a:defRPr/>
            </a:pPr>
            <a:endParaRPr lang="en-US" sz="2800" b="1" dirty="0"/>
          </a:p>
          <a:p>
            <a:pPr marL="0" lvl="1">
              <a:spcAft>
                <a:spcPts val="300"/>
              </a:spcAft>
              <a:buClr>
                <a:srgbClr val="9B2D1F"/>
              </a:buClr>
              <a:buFont typeface="Wingdings" pitchFamily="2" charset="2"/>
              <a:buChar char="q"/>
              <a:defRPr/>
            </a:pPr>
            <a:endParaRPr lang="en-US" sz="2800" b="1" dirty="0"/>
          </a:p>
        </p:txBody>
      </p:sp>
      <p:sp>
        <p:nvSpPr>
          <p:cNvPr id="4" name="Rounded Rectangle 3"/>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Portfolio Development Process</a:t>
            </a:r>
          </a:p>
        </p:txBody>
      </p:sp>
      <p:sp>
        <p:nvSpPr>
          <p:cNvPr id="7" name="Rectangle 6"/>
          <p:cNvSpPr/>
          <p:nvPr/>
        </p:nvSpPr>
        <p:spPr>
          <a:xfrm>
            <a:off x="3200400" y="3429000"/>
            <a:ext cx="5562600" cy="3108543"/>
          </a:xfrm>
          <a:prstGeom prst="rect">
            <a:avLst/>
          </a:prstGeom>
        </p:spPr>
        <p:txBody>
          <a:bodyPr wrap="square">
            <a:spAutoFit/>
          </a:bodyPr>
          <a:lstStyle/>
          <a:p>
            <a:r>
              <a:rPr lang="en-US" sz="2200" b="1" i="1" dirty="0"/>
              <a:t>“…the process has been perfected throughout the years, because I found it to be easy to follow with all the materials provided, especially the templates.  This has been a wonderful experience in which I thought provided me the opportunity to recap my work &amp; life experiences and be able to share them with my children who were utterly impressed” </a:t>
            </a:r>
            <a:r>
              <a:rPr lang="en-US" sz="2200" i="1" dirty="0"/>
              <a:t>.</a:t>
            </a:r>
          </a:p>
          <a:p>
            <a:pPr algn="r"/>
            <a:r>
              <a:rPr lang="en-US" sz="2000" i="1" dirty="0"/>
              <a:t>(actual testimonial from PACE student)</a:t>
            </a:r>
          </a:p>
        </p:txBody>
      </p:sp>
      <p:pic>
        <p:nvPicPr>
          <p:cNvPr id="2053" name="Picture 5" descr="C:\Users\jlongo\AppData\Local\Microsoft\Windows\Temporary Internet Files\Content.IE5\GXEXYHJ8\MP900411729[1].jpg"/>
          <p:cNvPicPr>
            <a:picLocks noChangeAspect="1" noChangeArrowheads="1"/>
          </p:cNvPicPr>
          <p:nvPr/>
        </p:nvPicPr>
        <p:blipFill>
          <a:blip r:embed="rId2" cstate="print"/>
          <a:srcRect/>
          <a:stretch>
            <a:fillRect/>
          </a:stretch>
        </p:blipFill>
        <p:spPr bwMode="auto">
          <a:xfrm>
            <a:off x="457200" y="3810000"/>
            <a:ext cx="2381250" cy="1905000"/>
          </a:xfrm>
          <a:prstGeom prst="rect">
            <a:avLst/>
          </a:prstGeom>
          <a:noFill/>
        </p:spPr>
      </p:pic>
      <p:sp>
        <p:nvSpPr>
          <p:cNvPr id="6" name="Action Button: Back or Previous 5">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752600"/>
            <a:ext cx="8001000" cy="1219200"/>
          </a:xfrm>
          <a:ln>
            <a:noFill/>
          </a:ln>
        </p:spPr>
        <p:txBody>
          <a:bodyPr>
            <a:normAutofit/>
          </a:bodyPr>
          <a:lstStyle/>
          <a:p>
            <a:pPr marL="0" lvl="1">
              <a:spcAft>
                <a:spcPts val="300"/>
              </a:spcAft>
              <a:buClr>
                <a:srgbClr val="9B2D1F"/>
              </a:buClr>
              <a:buFont typeface="Wingdings" pitchFamily="2" charset="2"/>
              <a:buChar char="q"/>
              <a:defRPr/>
            </a:pPr>
            <a:r>
              <a:rPr lang="en-US" sz="2600" b="1" dirty="0"/>
              <a:t> </a:t>
            </a:r>
            <a:r>
              <a:rPr lang="en-US" sz="2800" b="1" dirty="0"/>
              <a:t>Receive guidance throughout the entire process from your own  academic advisor</a:t>
            </a:r>
          </a:p>
          <a:p>
            <a:pPr marL="0" lvl="1">
              <a:spcAft>
                <a:spcPts val="300"/>
              </a:spcAft>
              <a:buClr>
                <a:srgbClr val="9B2D1F"/>
              </a:buClr>
              <a:buFont typeface="Wingdings" pitchFamily="2" charset="2"/>
              <a:buChar char="q"/>
              <a:defRPr/>
            </a:pPr>
            <a:endParaRPr lang="en-US" sz="2800" b="1" dirty="0"/>
          </a:p>
        </p:txBody>
      </p:sp>
      <p:sp>
        <p:nvSpPr>
          <p:cNvPr id="4" name="Rounded Rectangle 3"/>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Portfolio Development Process</a:t>
            </a:r>
          </a:p>
        </p:txBody>
      </p:sp>
      <p:sp>
        <p:nvSpPr>
          <p:cNvPr id="6" name="Rectangle 5"/>
          <p:cNvSpPr/>
          <p:nvPr/>
        </p:nvSpPr>
        <p:spPr>
          <a:xfrm>
            <a:off x="457200" y="4419600"/>
            <a:ext cx="8229600" cy="1384995"/>
          </a:xfrm>
          <a:prstGeom prst="rect">
            <a:avLst/>
          </a:prstGeom>
        </p:spPr>
        <p:txBody>
          <a:bodyPr wrap="square">
            <a:spAutoFit/>
          </a:bodyPr>
          <a:lstStyle/>
          <a:p>
            <a:pPr marL="0" lvl="1">
              <a:spcAft>
                <a:spcPts val="300"/>
              </a:spcAft>
              <a:buClr>
                <a:srgbClr val="9B2D1F"/>
              </a:buClr>
              <a:defRPr/>
            </a:pPr>
            <a:r>
              <a:rPr lang="en-US" sz="2800" b="1" i="1" dirty="0"/>
              <a:t>So much better about the entire experience.  Additionally, I believe I delivered a better product as a result of all the guidance &amp; support”.     </a:t>
            </a:r>
            <a:r>
              <a:rPr lang="en-US" sz="2000" i="1" dirty="0"/>
              <a:t>(actual testimonial from PACE student)</a:t>
            </a:r>
          </a:p>
        </p:txBody>
      </p:sp>
      <p:sp>
        <p:nvSpPr>
          <p:cNvPr id="7" name="Rectangle 6"/>
          <p:cNvSpPr/>
          <p:nvPr/>
        </p:nvSpPr>
        <p:spPr>
          <a:xfrm>
            <a:off x="457200" y="3581400"/>
            <a:ext cx="5029200" cy="954107"/>
          </a:xfrm>
          <a:prstGeom prst="rect">
            <a:avLst/>
          </a:prstGeom>
        </p:spPr>
        <p:txBody>
          <a:bodyPr wrap="square">
            <a:spAutoFit/>
          </a:bodyPr>
          <a:lstStyle/>
          <a:p>
            <a:r>
              <a:rPr lang="en-US" sz="2800" b="1" i="1" dirty="0"/>
              <a:t>“…  My advisor was with me every step of the way.  That made me feel  </a:t>
            </a:r>
          </a:p>
        </p:txBody>
      </p:sp>
      <p:pic>
        <p:nvPicPr>
          <p:cNvPr id="1027" name="Picture 3" descr="C:\Users\jlongo\AppData\Local\Microsoft\Windows\Temporary Internet Files\Content.IE5\NOXMW2WD\MP900443248[1].jpg"/>
          <p:cNvPicPr>
            <a:picLocks noChangeAspect="1" noChangeArrowheads="1"/>
          </p:cNvPicPr>
          <p:nvPr/>
        </p:nvPicPr>
        <p:blipFill>
          <a:blip r:embed="rId2" cstate="print"/>
          <a:srcRect/>
          <a:stretch>
            <a:fillRect/>
          </a:stretch>
        </p:blipFill>
        <p:spPr bwMode="auto">
          <a:xfrm>
            <a:off x="5715000" y="2667000"/>
            <a:ext cx="2554832" cy="1700212"/>
          </a:xfrm>
          <a:prstGeom prst="rect">
            <a:avLst/>
          </a:prstGeom>
          <a:noFill/>
        </p:spPr>
      </p:pic>
      <p:sp>
        <p:nvSpPr>
          <p:cNvPr id="8" name="Action Button: Back or Previous 7">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Forward or Next 8">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447800"/>
            <a:ext cx="8610600" cy="3810000"/>
          </a:xfrm>
          <a:ln>
            <a:noFill/>
          </a:ln>
        </p:spPr>
        <p:txBody>
          <a:bodyPr>
            <a:normAutofit lnSpcReduction="10000"/>
          </a:bodyPr>
          <a:lstStyle/>
          <a:p>
            <a:pPr marL="0" lvl="1">
              <a:buFont typeface="Wingdings" pitchFamily="2" charset="2"/>
              <a:buChar char="q"/>
              <a:defRPr/>
            </a:pPr>
            <a:r>
              <a:rPr lang="en-US" sz="2600" b="1" dirty="0"/>
              <a:t> Complete the 5 main sections of the portfolio.</a:t>
            </a:r>
          </a:p>
          <a:p>
            <a:pPr marL="0" lvl="1">
              <a:buNone/>
              <a:defRPr/>
            </a:pPr>
            <a:r>
              <a:rPr lang="en-US" sz="2600" b="1" dirty="0"/>
              <a:t>    Each  is designed to support the previous section: </a:t>
            </a:r>
          </a:p>
          <a:p>
            <a:pPr marL="548640" lvl="3">
              <a:lnSpc>
                <a:spcPct val="150000"/>
              </a:lnSpc>
              <a:buFont typeface="Wingdings" pitchFamily="2" charset="2"/>
              <a:buChar char="§"/>
              <a:defRPr/>
            </a:pPr>
            <a:r>
              <a:rPr lang="en-US" sz="2400" b="1" dirty="0">
                <a:solidFill>
                  <a:srgbClr val="C00000"/>
                </a:solidFill>
              </a:rPr>
              <a:t>Introductory</a:t>
            </a:r>
          </a:p>
          <a:p>
            <a:pPr marL="548640" lvl="3">
              <a:lnSpc>
                <a:spcPct val="150000"/>
              </a:lnSpc>
              <a:buFont typeface="Wingdings" pitchFamily="2" charset="2"/>
              <a:buChar char="§"/>
              <a:defRPr/>
            </a:pPr>
            <a:r>
              <a:rPr lang="en-US" sz="2400" b="1" dirty="0">
                <a:solidFill>
                  <a:srgbClr val="C00000"/>
                </a:solidFill>
              </a:rPr>
              <a:t>Experiential Learning Resume</a:t>
            </a:r>
          </a:p>
          <a:p>
            <a:pPr marL="548640" lvl="3">
              <a:lnSpc>
                <a:spcPct val="150000"/>
              </a:lnSpc>
              <a:buFont typeface="Wingdings" pitchFamily="2" charset="2"/>
              <a:buChar char="§"/>
              <a:defRPr/>
            </a:pPr>
            <a:r>
              <a:rPr lang="en-US" sz="2400" b="1" dirty="0">
                <a:solidFill>
                  <a:srgbClr val="C00000"/>
                </a:solidFill>
              </a:rPr>
              <a:t>Learning Assessment Worksheet</a:t>
            </a:r>
          </a:p>
          <a:p>
            <a:pPr marL="548640" lvl="3">
              <a:lnSpc>
                <a:spcPct val="150000"/>
              </a:lnSpc>
              <a:buFont typeface="Wingdings" pitchFamily="2" charset="2"/>
              <a:buChar char="§"/>
              <a:defRPr/>
            </a:pPr>
            <a:r>
              <a:rPr lang="en-US" sz="2400" b="1" dirty="0">
                <a:solidFill>
                  <a:srgbClr val="C00000"/>
                </a:solidFill>
              </a:rPr>
              <a:t>Autobiographical Learning Essay</a:t>
            </a:r>
          </a:p>
          <a:p>
            <a:pPr marL="548640" lvl="3">
              <a:lnSpc>
                <a:spcPct val="150000"/>
              </a:lnSpc>
              <a:buFont typeface="Wingdings" pitchFamily="2" charset="2"/>
              <a:buChar char="§"/>
              <a:defRPr/>
            </a:pPr>
            <a:r>
              <a:rPr lang="en-US" sz="2400" b="1" dirty="0">
                <a:solidFill>
                  <a:srgbClr val="C00000"/>
                </a:solidFill>
              </a:rPr>
              <a:t>Documentation</a:t>
            </a:r>
          </a:p>
          <a:p>
            <a:pPr marL="548640" lvl="3">
              <a:lnSpc>
                <a:spcPct val="150000"/>
              </a:lnSpc>
              <a:buNone/>
              <a:defRPr/>
            </a:pPr>
            <a:endParaRPr lang="en-US" sz="2200" b="1" dirty="0">
              <a:solidFill>
                <a:srgbClr val="C00000"/>
              </a:solidFill>
            </a:endParaRPr>
          </a:p>
        </p:txBody>
      </p:sp>
      <p:sp>
        <p:nvSpPr>
          <p:cNvPr id="4" name="Rounded Rectangle 3"/>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Portfolio Development Process</a:t>
            </a:r>
          </a:p>
        </p:txBody>
      </p:sp>
      <p:pic>
        <p:nvPicPr>
          <p:cNvPr id="1026" name="Picture 2" descr="C:\Users\jlongo\AppData\Local\Microsoft\Windows\Temporary Internet Files\Content.IE5\SKYM4OMH\MP900175572[1].jpg"/>
          <p:cNvPicPr>
            <a:picLocks noChangeAspect="1" noChangeArrowheads="1"/>
          </p:cNvPicPr>
          <p:nvPr/>
        </p:nvPicPr>
        <p:blipFill>
          <a:blip r:embed="rId2" cstate="print"/>
          <a:srcRect/>
          <a:stretch>
            <a:fillRect/>
          </a:stretch>
        </p:blipFill>
        <p:spPr bwMode="auto">
          <a:xfrm>
            <a:off x="5562600" y="2743200"/>
            <a:ext cx="2971800" cy="1996059"/>
          </a:xfrm>
          <a:prstGeom prst="rect">
            <a:avLst/>
          </a:prstGeom>
          <a:noFill/>
        </p:spPr>
      </p:pic>
      <p:sp>
        <p:nvSpPr>
          <p:cNvPr id="5" name="Action Button: Back or Previous 4">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Forward or Next 5">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8600" y="5334000"/>
            <a:ext cx="4572000" cy="769441"/>
          </a:xfrm>
          <a:prstGeom prst="rect">
            <a:avLst/>
          </a:prstGeom>
          <a:ln w="3175">
            <a:noFill/>
          </a:ln>
        </p:spPr>
        <p:txBody>
          <a:bodyPr>
            <a:spAutoFit/>
          </a:bodyPr>
          <a:lstStyle/>
          <a:p>
            <a:pPr marL="548640" lvl="3">
              <a:buNone/>
              <a:defRPr/>
            </a:pPr>
            <a:r>
              <a:rPr lang="en-US" sz="2200" b="1" dirty="0"/>
              <a:t>For detailed information on each section, please </a:t>
            </a:r>
            <a:r>
              <a:rPr lang="en-US" sz="2200" b="1" u="sng" dirty="0">
                <a:solidFill>
                  <a:srgbClr val="C00000"/>
                </a:solidFill>
                <a:hlinkClick r:id="rId3" action="ppaction://hlinksldjump"/>
              </a:rPr>
              <a:t>click here</a:t>
            </a:r>
            <a:r>
              <a:rPr lang="en-US" sz="2200" b="1" dirty="0">
                <a:solidFill>
                  <a:srgbClr val="C00000"/>
                </a:solidFill>
              </a:rPr>
              <a:t>:</a:t>
            </a:r>
          </a:p>
        </p:txBody>
      </p:sp>
      <p:sp>
        <p:nvSpPr>
          <p:cNvPr id="8" name="Rectangle 7"/>
          <p:cNvSpPr/>
          <p:nvPr/>
        </p:nvSpPr>
        <p:spPr>
          <a:xfrm>
            <a:off x="4724400" y="5334000"/>
            <a:ext cx="4267200" cy="1107996"/>
          </a:xfrm>
          <a:prstGeom prst="rect">
            <a:avLst/>
          </a:prstGeom>
          <a:ln w="3175">
            <a:noFill/>
          </a:ln>
        </p:spPr>
        <p:txBody>
          <a:bodyPr wrap="square">
            <a:spAutoFit/>
          </a:bodyPr>
          <a:lstStyle/>
          <a:p>
            <a:pPr marL="91440" lvl="2" algn="ctr">
              <a:defRPr/>
            </a:pPr>
            <a:r>
              <a:rPr lang="en-US" sz="2200" b="1" dirty="0"/>
              <a:t>For the frequently asked questions (FAQs),  please</a:t>
            </a:r>
          </a:p>
          <a:p>
            <a:pPr marL="91440" lvl="2" algn="ctr">
              <a:defRPr/>
            </a:pPr>
            <a:r>
              <a:rPr lang="en-US" sz="2200" b="1" dirty="0"/>
              <a:t> </a:t>
            </a:r>
            <a:r>
              <a:rPr lang="en-US" sz="2200" b="1" u="sng" dirty="0">
                <a:solidFill>
                  <a:srgbClr val="C00000"/>
                </a:solidFill>
                <a:hlinkClick r:id="rId4" action="ppaction://hlinksldjump"/>
              </a:rPr>
              <a:t>click here</a:t>
            </a:r>
            <a:r>
              <a:rPr lang="en-US" sz="2200" b="1" dirty="0">
                <a:solidFill>
                  <a:srgbClr val="C00000"/>
                </a:solidFill>
              </a:rPr>
              <a:t>:</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3200400"/>
            <a:ext cx="8610600" cy="3505200"/>
          </a:xfrm>
        </p:spPr>
        <p:txBody>
          <a:bodyPr>
            <a:normAutofit/>
          </a:bodyPr>
          <a:lstStyle/>
          <a:p>
            <a:pPr algn="l"/>
            <a:r>
              <a:rPr lang="en-US" sz="3200" b="1" dirty="0">
                <a:solidFill>
                  <a:srgbClr val="333131"/>
                </a:solidFill>
              </a:rPr>
              <a:t>Contact Your Own Personal Academic Advisor:</a:t>
            </a:r>
          </a:p>
          <a:p>
            <a:pPr algn="l"/>
            <a:endParaRPr lang="en-US" sz="1900" b="1" dirty="0">
              <a:solidFill>
                <a:schemeClr val="accent4">
                  <a:lumMod val="75000"/>
                </a:schemeClr>
              </a:solidFill>
            </a:endParaRPr>
          </a:p>
          <a:p>
            <a:endParaRPr lang="en-US" sz="2800" dirty="0"/>
          </a:p>
          <a:p>
            <a:r>
              <a:rPr lang="en-US" sz="2800" dirty="0">
                <a:solidFill>
                  <a:schemeClr val="tx1"/>
                </a:solidFill>
              </a:rPr>
              <a:t>EXPERIENCE – YOU’VE LEARNED IT</a:t>
            </a:r>
          </a:p>
          <a:p>
            <a:r>
              <a:rPr lang="en-US" sz="2800" dirty="0">
                <a:solidFill>
                  <a:schemeClr val="tx1"/>
                </a:solidFill>
              </a:rPr>
              <a:t>CREDIT – YOU’VE EARNED IT!</a:t>
            </a:r>
          </a:p>
          <a:p>
            <a:pPr lvl="1" algn="l">
              <a:spcAft>
                <a:spcPts val="600"/>
              </a:spcAft>
            </a:pPr>
            <a:endParaRPr lang="en-US" sz="2600" b="1" dirty="0">
              <a:solidFill>
                <a:srgbClr val="C00000"/>
              </a:solidFill>
            </a:endParaRPr>
          </a:p>
          <a:p>
            <a:pPr lvl="1" algn="l"/>
            <a:endParaRPr lang="en-US" sz="2600" b="1" dirty="0">
              <a:solidFill>
                <a:srgbClr val="C00000"/>
              </a:solidFill>
            </a:endParaRPr>
          </a:p>
        </p:txBody>
      </p:sp>
      <p:sp>
        <p:nvSpPr>
          <p:cNvPr id="3" name="Title 2"/>
          <p:cNvSpPr>
            <a:spLocks noGrp="1"/>
          </p:cNvSpPr>
          <p:nvPr>
            <p:ph type="ctrTitle"/>
          </p:nvPr>
        </p:nvSpPr>
        <p:spPr>
          <a:xfrm>
            <a:off x="609600" y="1752600"/>
            <a:ext cx="8229600" cy="1066800"/>
          </a:xfrm>
        </p:spPr>
        <p:txBody>
          <a:bodyPr>
            <a:normAutofit/>
          </a:bodyPr>
          <a:lstStyle/>
          <a:p>
            <a:r>
              <a:rPr lang="en-US" b="1" dirty="0">
                <a:solidFill>
                  <a:schemeClr val="bg1"/>
                </a:solidFill>
                <a:latin typeface="+mn-lt"/>
              </a:rPr>
              <a:t>How Do I Get Started?</a:t>
            </a:r>
            <a:endParaRPr lang="en-US" dirty="0">
              <a:solidFill>
                <a:schemeClr val="bg1"/>
              </a:solidFill>
              <a:latin typeface="+mn-lt"/>
            </a:endParaRPr>
          </a:p>
        </p:txBody>
      </p:sp>
      <p:sp>
        <p:nvSpPr>
          <p:cNvPr id="6" name="Rectangle 5"/>
          <p:cNvSpPr/>
          <p:nvPr/>
        </p:nvSpPr>
        <p:spPr>
          <a:xfrm>
            <a:off x="1905000" y="3810000"/>
            <a:ext cx="5410200" cy="461665"/>
          </a:xfrm>
          <a:prstGeom prst="rect">
            <a:avLst/>
          </a:prstGeom>
        </p:spPr>
        <p:txBody>
          <a:bodyPr wrap="square">
            <a:spAutoFit/>
          </a:bodyPr>
          <a:lstStyle/>
          <a:p>
            <a:pPr algn="ctr"/>
            <a:r>
              <a:rPr lang="en-US" sz="2400" b="1" u="sng" dirty="0">
                <a:solidFill>
                  <a:srgbClr val="C00000"/>
                </a:solidFill>
                <a:hlinkClick r:id="rId3"/>
              </a:rPr>
              <a:t>www.barry.edu/PACE</a:t>
            </a:r>
            <a:endParaRPr lang="en-US" sz="2400" b="1" dirty="0">
              <a:solidFill>
                <a:srgbClr val="C00000"/>
              </a:solidFill>
            </a:endParaRPr>
          </a:p>
        </p:txBody>
      </p:sp>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 y="533400"/>
            <a:ext cx="44688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5300" y="2057400"/>
            <a:ext cx="8077200" cy="1905000"/>
          </a:xfrm>
          <a:ln>
            <a:noFill/>
          </a:ln>
        </p:spPr>
        <p:txBody>
          <a:bodyPr>
            <a:normAutofit/>
          </a:bodyPr>
          <a:lstStyle/>
          <a:p>
            <a:pPr algn="ctr">
              <a:buNone/>
            </a:pPr>
            <a:r>
              <a:rPr lang="en-US" sz="3100" b="1" dirty="0">
                <a:solidFill>
                  <a:srgbClr val="C00000"/>
                </a:solidFill>
              </a:rPr>
              <a:t>The Experiential Learning Portfolio Program: </a:t>
            </a:r>
          </a:p>
          <a:p>
            <a:pPr algn="ctr">
              <a:buNone/>
            </a:pPr>
            <a:r>
              <a:rPr lang="en-US" sz="2800" b="1" dirty="0">
                <a:solidFill>
                  <a:srgbClr val="C00000"/>
                </a:solidFill>
              </a:rPr>
              <a:t>Earn College Credit  for Learning From Your Work</a:t>
            </a:r>
          </a:p>
          <a:p>
            <a:pPr algn="ctr">
              <a:buNone/>
            </a:pPr>
            <a:r>
              <a:rPr lang="en-US" sz="2800" b="1" dirty="0">
                <a:solidFill>
                  <a:srgbClr val="C00000"/>
                </a:solidFill>
              </a:rPr>
              <a:t>and Community Service Experiences! </a:t>
            </a:r>
          </a:p>
          <a:p>
            <a:pPr algn="ctr">
              <a:buNone/>
            </a:pPr>
            <a:endParaRPr lang="en-US" sz="2800" dirty="0"/>
          </a:p>
        </p:txBody>
      </p:sp>
      <p:sp>
        <p:nvSpPr>
          <p:cNvPr id="7" name="Rectangle 6"/>
          <p:cNvSpPr/>
          <p:nvPr/>
        </p:nvSpPr>
        <p:spPr>
          <a:xfrm>
            <a:off x="990600" y="4191000"/>
            <a:ext cx="7086600" cy="1015663"/>
          </a:xfrm>
          <a:prstGeom prst="rect">
            <a:avLst/>
          </a:prstGeom>
        </p:spPr>
        <p:txBody>
          <a:bodyPr wrap="square">
            <a:spAutoFit/>
          </a:bodyPr>
          <a:lstStyle/>
          <a:p>
            <a:r>
              <a:rPr lang="en-US" sz="2000" b="1" dirty="0"/>
              <a:t>Dr. Judith O. Brown  </a:t>
            </a:r>
            <a:r>
              <a:rPr lang="en-US" sz="2000" b="1" dirty="0" err="1"/>
              <a:t>Ed.D</a:t>
            </a:r>
            <a:r>
              <a:rPr lang="en-US" sz="2000" b="1" dirty="0"/>
              <a:t>/: Associate Dean/Portfolio Director</a:t>
            </a:r>
          </a:p>
          <a:p>
            <a:r>
              <a:rPr lang="en-US" sz="2000" b="1" dirty="0"/>
              <a:t>Liz Francisco MBA/MS: Site Manager/Academic Advisor/Coordinator Portfolio Program Support</a:t>
            </a:r>
          </a:p>
        </p:txBody>
      </p:sp>
      <p:sp>
        <p:nvSpPr>
          <p:cNvPr id="6" name="Action Button: Back or Previous 5">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09" y="698205"/>
            <a:ext cx="5682981"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a:prstGeom prst="roundRect">
            <a:avLst/>
          </a:prstGeom>
          <a:solidFill>
            <a:schemeClr val="accent1"/>
          </a:solidFill>
        </p:spPr>
        <p:txBody>
          <a:bodyPr anchor="ctr" anchorCtr="0">
            <a:normAutofit/>
          </a:bodyPr>
          <a:lstStyle/>
          <a:p>
            <a:pPr algn="ctr"/>
            <a:r>
              <a:rPr lang="en-US" sz="3600" b="1" dirty="0">
                <a:solidFill>
                  <a:prstClr val="white"/>
                </a:solidFill>
                <a:latin typeface="+mn-lt"/>
              </a:rPr>
              <a:t>Introductory Section</a:t>
            </a:r>
            <a:endParaRPr lang="en-US" sz="3600" b="1" dirty="0">
              <a:solidFill>
                <a:schemeClr val="bg1"/>
              </a:solidFill>
              <a:latin typeface="+mn-lt"/>
            </a:endParaRPr>
          </a:p>
        </p:txBody>
      </p:sp>
      <p:sp>
        <p:nvSpPr>
          <p:cNvPr id="3" name="Content Placeholder 2"/>
          <p:cNvSpPr>
            <a:spLocks noGrp="1"/>
          </p:cNvSpPr>
          <p:nvPr>
            <p:ph sz="quarter" idx="1"/>
          </p:nvPr>
        </p:nvSpPr>
        <p:spPr>
          <a:xfrm>
            <a:off x="304800" y="1447800"/>
            <a:ext cx="8610600" cy="4572000"/>
          </a:xfrm>
          <a:noFill/>
        </p:spPr>
        <p:txBody>
          <a:bodyPr>
            <a:normAutofit/>
          </a:bodyPr>
          <a:lstStyle/>
          <a:p>
            <a:pPr marL="0" lvl="1">
              <a:buFont typeface="Wingdings" pitchFamily="2" charset="2"/>
              <a:buChar char="q"/>
              <a:defRPr/>
            </a:pPr>
            <a:endParaRPr lang="en-US" sz="2600" b="1" dirty="0">
              <a:solidFill>
                <a:srgbClr val="C00000"/>
              </a:solidFill>
            </a:endParaRPr>
          </a:p>
          <a:p>
            <a:pPr marL="0" lvl="1">
              <a:buNone/>
              <a:defRPr/>
            </a:pPr>
            <a:endParaRPr lang="en-US" sz="2600" b="1" dirty="0">
              <a:solidFill>
                <a:srgbClr val="C00000"/>
              </a:solidFill>
            </a:endParaRPr>
          </a:p>
          <a:p>
            <a:endParaRPr lang="en-US" dirty="0"/>
          </a:p>
        </p:txBody>
      </p:sp>
      <p:sp>
        <p:nvSpPr>
          <p:cNvPr id="4" name="Rectangle 3"/>
          <p:cNvSpPr/>
          <p:nvPr/>
        </p:nvSpPr>
        <p:spPr>
          <a:xfrm>
            <a:off x="381000" y="2743200"/>
            <a:ext cx="8458200" cy="3370153"/>
          </a:xfrm>
          <a:prstGeom prst="rect">
            <a:avLst/>
          </a:prstGeom>
          <a:ln>
            <a:noFill/>
          </a:ln>
        </p:spPr>
        <p:txBody>
          <a:bodyPr wrap="square">
            <a:spAutoFit/>
          </a:bodyPr>
          <a:lstStyle/>
          <a:p>
            <a:pPr>
              <a:spcBef>
                <a:spcPts val="0"/>
              </a:spcBef>
              <a:buClr>
                <a:schemeClr val="accent1"/>
              </a:buClr>
              <a:buFont typeface="Arial" pitchFamily="34" charset="0"/>
              <a:buChar char="•"/>
            </a:pPr>
            <a:r>
              <a:rPr lang="en-US" sz="2600" dirty="0"/>
              <a:t>  1)  Portfolio </a:t>
            </a:r>
            <a:r>
              <a:rPr lang="en-US" sz="2600" b="1" dirty="0"/>
              <a:t>Verification</a:t>
            </a:r>
            <a:r>
              <a:rPr lang="en-US" sz="2600" dirty="0"/>
              <a:t> form:</a:t>
            </a:r>
          </a:p>
          <a:p>
            <a:pPr>
              <a:spcBef>
                <a:spcPts val="0"/>
              </a:spcBef>
              <a:spcAft>
                <a:spcPts val="300"/>
              </a:spcAft>
              <a:buClr>
                <a:schemeClr val="accent1"/>
              </a:buClr>
            </a:pPr>
            <a:r>
              <a:rPr lang="en-US" sz="2600" dirty="0"/>
              <a:t>    authenticates the portfolio development</a:t>
            </a:r>
          </a:p>
          <a:p>
            <a:pPr>
              <a:buClr>
                <a:schemeClr val="accent1"/>
              </a:buClr>
              <a:buFont typeface="Arial" pitchFamily="34" charset="0"/>
              <a:buChar char="•"/>
            </a:pPr>
            <a:r>
              <a:rPr lang="en-US" sz="2600" dirty="0"/>
              <a:t>  2) Portfolio </a:t>
            </a:r>
            <a:r>
              <a:rPr lang="en-US" sz="2600" b="1" dirty="0"/>
              <a:t>Completion Checklist</a:t>
            </a:r>
            <a:r>
              <a:rPr lang="en-US" sz="2600" dirty="0"/>
              <a:t>:</a:t>
            </a:r>
          </a:p>
          <a:p>
            <a:pPr>
              <a:spcAft>
                <a:spcPts val="300"/>
              </a:spcAft>
              <a:buClr>
                <a:schemeClr val="accent1"/>
              </a:buClr>
            </a:pPr>
            <a:r>
              <a:rPr lang="en-US" sz="2600" dirty="0"/>
              <a:t>    tool to ensure areas are completed  </a:t>
            </a:r>
          </a:p>
          <a:p>
            <a:pPr>
              <a:buClr>
                <a:schemeClr val="accent1"/>
              </a:buClr>
              <a:buFont typeface="Arial" pitchFamily="34" charset="0"/>
              <a:buChar char="•"/>
            </a:pPr>
            <a:r>
              <a:rPr lang="en-US" sz="2600" dirty="0"/>
              <a:t>  3) The </a:t>
            </a:r>
            <a:r>
              <a:rPr lang="en-US" sz="2600" b="1" dirty="0"/>
              <a:t>Unofficial Transcript/Term Printout</a:t>
            </a:r>
            <a:r>
              <a:rPr lang="en-US" sz="2600" dirty="0"/>
              <a:t>:</a:t>
            </a:r>
          </a:p>
          <a:p>
            <a:pPr>
              <a:buClr>
                <a:schemeClr val="accent1"/>
              </a:buClr>
            </a:pPr>
            <a:r>
              <a:rPr lang="en-US" sz="2600" dirty="0"/>
              <a:t>    your educational degree program summary  </a:t>
            </a:r>
          </a:p>
          <a:p>
            <a:pPr>
              <a:buClr>
                <a:schemeClr val="accent1"/>
              </a:buClr>
              <a:buFont typeface="Arial" pitchFamily="34" charset="0"/>
              <a:buChar char="•"/>
            </a:pPr>
            <a:r>
              <a:rPr lang="en-US" sz="2600" dirty="0"/>
              <a:t>  4) The </a:t>
            </a:r>
            <a:r>
              <a:rPr lang="en-US" sz="2600" b="1" dirty="0"/>
              <a:t>Goal Statement</a:t>
            </a:r>
            <a:r>
              <a:rPr lang="en-US" sz="2600" dirty="0"/>
              <a:t>: short essay connecting experiential   </a:t>
            </a:r>
          </a:p>
          <a:p>
            <a:pPr>
              <a:buClr>
                <a:schemeClr val="accent1"/>
              </a:buClr>
            </a:pPr>
            <a:r>
              <a:rPr lang="en-US" sz="2600" dirty="0"/>
              <a:t>    learning, degree program, and professional/personal goals</a:t>
            </a:r>
          </a:p>
        </p:txBody>
      </p:sp>
      <p:sp>
        <p:nvSpPr>
          <p:cNvPr id="7" name="Action Button: Back or Previous 6">
            <a:hlinkClick r:id="rId2" action="ppaction://hlinksldjump"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1524000"/>
            <a:ext cx="8686800" cy="538609"/>
          </a:xfrm>
          <a:prstGeom prst="rect">
            <a:avLst/>
          </a:prstGeom>
        </p:spPr>
        <p:txBody>
          <a:bodyPr wrap="square">
            <a:spAutoFit/>
          </a:bodyPr>
          <a:lstStyle/>
          <a:p>
            <a:r>
              <a:rPr lang="en-US" sz="2900" b="1" dirty="0"/>
              <a:t>Consists of the required forms and the Goal Statement </a:t>
            </a:r>
          </a:p>
        </p:txBody>
      </p:sp>
      <p:pic>
        <p:nvPicPr>
          <p:cNvPr id="10" name="Picture 3"/>
          <p:cNvPicPr>
            <a:picLocks noChangeAspect="1" noChangeArrowheads="1"/>
          </p:cNvPicPr>
          <p:nvPr/>
        </p:nvPicPr>
        <p:blipFill>
          <a:blip r:embed="rId3" cstate="print"/>
          <a:srcRect l="32430" t="30703" r="32883" b="20712"/>
          <a:stretch>
            <a:fillRect/>
          </a:stretch>
        </p:blipFill>
        <p:spPr bwMode="auto">
          <a:xfrm rot="687942">
            <a:off x="5823258" y="2284550"/>
            <a:ext cx="2935316" cy="231156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p:nvPr/>
        </p:nvPicPr>
        <p:blipFill>
          <a:blip r:embed="rId2" cstate="print"/>
          <a:srcRect l="29715" t="21210" r="32091" b="7338"/>
          <a:stretch>
            <a:fillRect/>
          </a:stretch>
        </p:blipFill>
        <p:spPr bwMode="auto">
          <a:xfrm rot="181425">
            <a:off x="5943600" y="2057400"/>
            <a:ext cx="2895600" cy="3921729"/>
          </a:xfrm>
          <a:prstGeom prst="rect">
            <a:avLst/>
          </a:prstGeom>
          <a:noFill/>
          <a:ln w="9525">
            <a:noFill/>
            <a:miter lim="800000"/>
            <a:headEnd/>
            <a:tailEnd/>
          </a:ln>
        </p:spPr>
      </p:pic>
      <p:sp>
        <p:nvSpPr>
          <p:cNvPr id="2" name="Title 1"/>
          <p:cNvSpPr>
            <a:spLocks noGrp="1"/>
          </p:cNvSpPr>
          <p:nvPr>
            <p:ph type="title"/>
          </p:nvPr>
        </p:nvSpPr>
        <p:spPr>
          <a:xfrm>
            <a:off x="228600" y="152400"/>
            <a:ext cx="8686800" cy="1143000"/>
          </a:xfrm>
          <a:prstGeom prst="roundRect">
            <a:avLst/>
          </a:prstGeom>
          <a:solidFill>
            <a:schemeClr val="accent1"/>
          </a:solidFill>
        </p:spPr>
        <p:txBody>
          <a:bodyPr anchor="ctr" anchorCtr="0">
            <a:normAutofit fontScale="90000"/>
          </a:bodyPr>
          <a:lstStyle/>
          <a:p>
            <a:pPr algn="ctr"/>
            <a:r>
              <a:rPr lang="en-US" sz="3600" b="1" dirty="0">
                <a:solidFill>
                  <a:schemeClr val="bg1"/>
                </a:solidFill>
                <a:latin typeface="+mn-lt"/>
              </a:rPr>
              <a:t>Section 1: Experiential Learning Resume (ELR)</a:t>
            </a:r>
          </a:p>
        </p:txBody>
      </p:sp>
      <p:sp>
        <p:nvSpPr>
          <p:cNvPr id="3" name="Content Placeholder 2"/>
          <p:cNvSpPr>
            <a:spLocks noGrp="1"/>
          </p:cNvSpPr>
          <p:nvPr>
            <p:ph sz="quarter" idx="1"/>
          </p:nvPr>
        </p:nvSpPr>
        <p:spPr>
          <a:xfrm>
            <a:off x="304800" y="1447800"/>
            <a:ext cx="8610600" cy="4572000"/>
          </a:xfrm>
          <a:noFill/>
        </p:spPr>
        <p:txBody>
          <a:bodyPr>
            <a:normAutofit/>
          </a:bodyPr>
          <a:lstStyle/>
          <a:p>
            <a:pPr marL="0" lvl="1">
              <a:buFont typeface="Wingdings" pitchFamily="2" charset="2"/>
              <a:buChar char="q"/>
              <a:defRPr/>
            </a:pPr>
            <a:endParaRPr lang="en-US" sz="2600" b="1" dirty="0">
              <a:solidFill>
                <a:srgbClr val="C00000"/>
              </a:solidFill>
            </a:endParaRPr>
          </a:p>
          <a:p>
            <a:pPr marL="0" lvl="1">
              <a:buNone/>
              <a:defRPr/>
            </a:pPr>
            <a:endParaRPr lang="en-US" sz="2600" b="1" dirty="0">
              <a:solidFill>
                <a:srgbClr val="C00000"/>
              </a:solidFill>
            </a:endParaRPr>
          </a:p>
          <a:p>
            <a:endParaRPr lang="en-US" dirty="0"/>
          </a:p>
        </p:txBody>
      </p:sp>
      <p:sp>
        <p:nvSpPr>
          <p:cNvPr id="4" name="Rectangle 3"/>
          <p:cNvSpPr/>
          <p:nvPr/>
        </p:nvSpPr>
        <p:spPr>
          <a:xfrm>
            <a:off x="304800" y="2057400"/>
            <a:ext cx="6019800" cy="4131900"/>
          </a:xfrm>
          <a:prstGeom prst="rect">
            <a:avLst/>
          </a:prstGeom>
          <a:ln>
            <a:noFill/>
          </a:ln>
        </p:spPr>
        <p:txBody>
          <a:bodyPr wrap="square">
            <a:spAutoFit/>
          </a:bodyPr>
          <a:lstStyle/>
          <a:p>
            <a:pPr eaLnBrk="0" hangingPunct="0">
              <a:defRPr/>
            </a:pPr>
            <a:r>
              <a:rPr lang="en-US" sz="3600" b="1" dirty="0">
                <a:solidFill>
                  <a:schemeClr val="accent2"/>
                </a:solidFill>
              </a:rPr>
              <a:t>Two Areas  &amp; Six Categories</a:t>
            </a:r>
          </a:p>
          <a:p>
            <a:pPr eaLnBrk="0" hangingPunct="0">
              <a:defRPr/>
            </a:pPr>
            <a:endParaRPr lang="en-US" sz="1200" b="1" dirty="0">
              <a:solidFill>
                <a:schemeClr val="accent2"/>
              </a:solidFill>
            </a:endParaRPr>
          </a:p>
          <a:p>
            <a:pPr eaLnBrk="0" hangingPunct="0">
              <a:defRPr/>
            </a:pPr>
            <a:r>
              <a:rPr lang="en-US" sz="3200" b="1" dirty="0"/>
              <a:t>I. CREDIT AWARD AREA</a:t>
            </a:r>
          </a:p>
          <a:p>
            <a:pPr lvl="1" eaLnBrk="0" hangingPunct="0">
              <a:spcAft>
                <a:spcPts val="300"/>
              </a:spcAft>
              <a:defRPr/>
            </a:pPr>
            <a:r>
              <a:rPr lang="en-US" sz="2000" b="1" dirty="0">
                <a:solidFill>
                  <a:schemeClr val="accent2"/>
                </a:solidFill>
                <a:ea typeface="Times New Roman" pitchFamily="18" charset="0"/>
              </a:rPr>
              <a:t>PROFESSIONAL WORK EXPERIENCE</a:t>
            </a:r>
            <a:endParaRPr lang="en-US" sz="2000" dirty="0">
              <a:solidFill>
                <a:schemeClr val="accent2"/>
              </a:solidFill>
            </a:endParaRPr>
          </a:p>
          <a:p>
            <a:pPr lvl="1" eaLnBrk="0" hangingPunct="0">
              <a:spcAft>
                <a:spcPts val="300"/>
              </a:spcAft>
              <a:defRPr/>
            </a:pPr>
            <a:r>
              <a:rPr lang="en-US" sz="2000" b="1" dirty="0">
                <a:solidFill>
                  <a:schemeClr val="accent2"/>
                </a:solidFill>
                <a:ea typeface="Times New Roman" pitchFamily="18" charset="0"/>
              </a:rPr>
              <a:t>PROFESSIONAL ORGANIZATIONS/ACTIVITIES</a:t>
            </a:r>
            <a:endParaRPr lang="en-US" sz="2000" dirty="0">
              <a:solidFill>
                <a:schemeClr val="accent2"/>
              </a:solidFill>
            </a:endParaRPr>
          </a:p>
          <a:p>
            <a:pPr lvl="1" eaLnBrk="0" hangingPunct="0">
              <a:spcAft>
                <a:spcPts val="300"/>
              </a:spcAft>
              <a:defRPr/>
            </a:pPr>
            <a:r>
              <a:rPr lang="en-US" sz="2000" b="1" dirty="0">
                <a:solidFill>
                  <a:schemeClr val="accent2"/>
                </a:solidFill>
                <a:ea typeface="Times New Roman" pitchFamily="18" charset="0"/>
              </a:rPr>
              <a:t>COMMUNITY ACTIVITIES</a:t>
            </a:r>
            <a:endParaRPr lang="en-US" sz="2000" dirty="0">
              <a:solidFill>
                <a:schemeClr val="accent2"/>
              </a:solidFill>
            </a:endParaRPr>
          </a:p>
          <a:p>
            <a:pPr eaLnBrk="0" hangingPunct="0">
              <a:defRPr/>
            </a:pPr>
            <a:endParaRPr lang="en-US" b="1" dirty="0">
              <a:solidFill>
                <a:schemeClr val="accent6"/>
              </a:solidFill>
            </a:endParaRPr>
          </a:p>
          <a:p>
            <a:pPr eaLnBrk="0" hangingPunct="0">
              <a:defRPr/>
            </a:pPr>
            <a:r>
              <a:rPr lang="en-US" sz="3200" b="1" dirty="0"/>
              <a:t>II. CREDIT SUPPORT AREA</a:t>
            </a:r>
          </a:p>
          <a:p>
            <a:pPr lvl="1" eaLnBrk="0" hangingPunct="0">
              <a:spcAft>
                <a:spcPts val="300"/>
              </a:spcAft>
              <a:defRPr/>
            </a:pPr>
            <a:r>
              <a:rPr lang="en-US" sz="2000" b="1" dirty="0">
                <a:solidFill>
                  <a:schemeClr val="accent2"/>
                </a:solidFill>
                <a:ea typeface="Times New Roman" pitchFamily="18" charset="0"/>
              </a:rPr>
              <a:t>EDUCATION AND TRAINING</a:t>
            </a:r>
          </a:p>
          <a:p>
            <a:pPr lvl="1" eaLnBrk="0" hangingPunct="0">
              <a:spcAft>
                <a:spcPts val="300"/>
              </a:spcAft>
              <a:defRPr/>
            </a:pPr>
            <a:r>
              <a:rPr lang="en-US" sz="2000" b="1" dirty="0">
                <a:solidFill>
                  <a:schemeClr val="accent2"/>
                </a:solidFill>
                <a:ea typeface="Times New Roman" pitchFamily="18" charset="0"/>
              </a:rPr>
              <a:t>PROFESSIONAL LICENSES</a:t>
            </a:r>
          </a:p>
          <a:p>
            <a:pPr lvl="1" eaLnBrk="0" hangingPunct="0">
              <a:spcAft>
                <a:spcPts val="300"/>
              </a:spcAft>
              <a:defRPr/>
            </a:pPr>
            <a:r>
              <a:rPr lang="en-US" sz="2000" b="1" dirty="0">
                <a:solidFill>
                  <a:schemeClr val="accent2"/>
                </a:solidFill>
                <a:ea typeface="Times New Roman" pitchFamily="18" charset="0"/>
              </a:rPr>
              <a:t>AWARDS AND HONORS</a:t>
            </a:r>
          </a:p>
        </p:txBody>
      </p:sp>
      <p:sp>
        <p:nvSpPr>
          <p:cNvPr id="7" name="Action Button: Back or Previous 6">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1524000"/>
            <a:ext cx="8686800" cy="492443"/>
          </a:xfrm>
          <a:prstGeom prst="rect">
            <a:avLst/>
          </a:prstGeom>
        </p:spPr>
        <p:txBody>
          <a:bodyPr wrap="square">
            <a:spAutoFit/>
          </a:bodyPr>
          <a:lstStyle/>
          <a:p>
            <a:pPr algn="ctr"/>
            <a:r>
              <a:rPr lang="en-US" sz="2600" b="1" dirty="0"/>
              <a:t>Identifies your major experiences that led to your learning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90600"/>
          </a:xfrm>
          <a:prstGeom prst="roundRect">
            <a:avLst/>
          </a:prstGeom>
          <a:solidFill>
            <a:schemeClr val="accent1"/>
          </a:solidFill>
        </p:spPr>
        <p:txBody>
          <a:bodyPr anchor="ctr" anchorCtr="0">
            <a:normAutofit/>
          </a:bodyPr>
          <a:lstStyle/>
          <a:p>
            <a:pPr algn="ctr"/>
            <a:r>
              <a:rPr lang="en-US" sz="3200" b="1" dirty="0">
                <a:solidFill>
                  <a:schemeClr val="bg1"/>
                </a:solidFill>
                <a:latin typeface="+mn-lt"/>
              </a:rPr>
              <a:t>Section 2: Learning Assessment Worksheet (LAW)</a:t>
            </a:r>
          </a:p>
        </p:txBody>
      </p:sp>
      <p:sp>
        <p:nvSpPr>
          <p:cNvPr id="5" name="Rectangle 4"/>
          <p:cNvSpPr/>
          <p:nvPr/>
        </p:nvSpPr>
        <p:spPr>
          <a:xfrm>
            <a:off x="4038600" y="2438400"/>
            <a:ext cx="5105400" cy="3170099"/>
          </a:xfrm>
          <a:prstGeom prst="rect">
            <a:avLst/>
          </a:prstGeom>
        </p:spPr>
        <p:txBody>
          <a:bodyPr wrap="square">
            <a:spAutoFit/>
          </a:bodyPr>
          <a:lstStyle/>
          <a:p>
            <a:pPr>
              <a:buClr>
                <a:schemeClr val="accent2"/>
              </a:buClr>
              <a:buFont typeface="Arial" pitchFamily="34" charset="0"/>
              <a:buChar char="•"/>
            </a:pPr>
            <a:r>
              <a:rPr lang="en-US" sz="2400" dirty="0"/>
              <a:t> Identifies experiences for each listed  </a:t>
            </a:r>
          </a:p>
          <a:p>
            <a:pPr>
              <a:buClr>
                <a:schemeClr val="accent2"/>
              </a:buClr>
            </a:pPr>
            <a:r>
              <a:rPr lang="en-US" sz="2400" dirty="0"/>
              <a:t>   position/activity </a:t>
            </a:r>
          </a:p>
          <a:p>
            <a:pPr>
              <a:buClr>
                <a:schemeClr val="accent2"/>
              </a:buClr>
            </a:pPr>
            <a:endParaRPr lang="en-US" sz="400" dirty="0"/>
          </a:p>
          <a:p>
            <a:pPr>
              <a:spcBef>
                <a:spcPts val="600"/>
              </a:spcBef>
              <a:buClr>
                <a:schemeClr val="accent2"/>
              </a:buClr>
              <a:buFont typeface="Arial" pitchFamily="34" charset="0"/>
              <a:buChar char="•"/>
            </a:pPr>
            <a:r>
              <a:rPr lang="en-US" sz="2400" dirty="0"/>
              <a:t> Separates experiences from learning</a:t>
            </a:r>
          </a:p>
          <a:p>
            <a:pPr>
              <a:spcBef>
                <a:spcPts val="600"/>
              </a:spcBef>
              <a:buClr>
                <a:schemeClr val="accent2"/>
              </a:buClr>
              <a:buFont typeface="Arial" pitchFamily="34" charset="0"/>
              <a:buChar char="•"/>
            </a:pPr>
            <a:endParaRPr lang="en-US" sz="400" dirty="0"/>
          </a:p>
          <a:p>
            <a:pPr>
              <a:buClr>
                <a:schemeClr val="accent2"/>
              </a:buClr>
              <a:buFont typeface="Arial" pitchFamily="34" charset="0"/>
              <a:buChar char="•"/>
            </a:pPr>
            <a:r>
              <a:rPr lang="en-US" sz="2400" dirty="0"/>
              <a:t> Matches experiences to specific  </a:t>
            </a:r>
          </a:p>
          <a:p>
            <a:pPr>
              <a:buClr>
                <a:schemeClr val="accent2"/>
              </a:buClr>
            </a:pPr>
            <a:r>
              <a:rPr lang="en-US" sz="2400" dirty="0"/>
              <a:t>   learning/competencies </a:t>
            </a:r>
          </a:p>
          <a:p>
            <a:pPr>
              <a:buClr>
                <a:schemeClr val="accent2"/>
              </a:buClr>
            </a:pPr>
            <a:endParaRPr lang="en-US" sz="400" dirty="0"/>
          </a:p>
          <a:p>
            <a:pPr>
              <a:spcBef>
                <a:spcPts val="600"/>
              </a:spcBef>
              <a:buClr>
                <a:schemeClr val="accent2"/>
              </a:buClr>
              <a:buFont typeface="Arial" pitchFamily="34" charset="0"/>
              <a:buChar char="•"/>
            </a:pPr>
            <a:r>
              <a:rPr lang="en-US" sz="2400" dirty="0"/>
              <a:t> Relates learning to academic disciplines</a:t>
            </a:r>
          </a:p>
          <a:p>
            <a:pPr>
              <a:spcBef>
                <a:spcPts val="600"/>
              </a:spcBef>
              <a:buClr>
                <a:schemeClr val="accent2"/>
              </a:buClr>
              <a:buFont typeface="Arial" pitchFamily="34" charset="0"/>
              <a:buChar char="•"/>
            </a:pPr>
            <a:r>
              <a:rPr lang="en-US" sz="2400" dirty="0"/>
              <a:t>  Serves as an outline for your essay</a:t>
            </a:r>
          </a:p>
        </p:txBody>
      </p:sp>
      <p:sp>
        <p:nvSpPr>
          <p:cNvPr id="7" name="Rectangle 6"/>
          <p:cNvSpPr/>
          <p:nvPr/>
        </p:nvSpPr>
        <p:spPr>
          <a:xfrm>
            <a:off x="304800" y="1295400"/>
            <a:ext cx="8686800" cy="1277273"/>
          </a:xfrm>
          <a:prstGeom prst="rect">
            <a:avLst/>
          </a:prstGeom>
        </p:spPr>
        <p:txBody>
          <a:bodyPr wrap="square">
            <a:spAutoFit/>
          </a:bodyPr>
          <a:lstStyle/>
          <a:p>
            <a:pPr>
              <a:spcAft>
                <a:spcPts val="300"/>
              </a:spcAft>
              <a:buClr>
                <a:schemeClr val="accent2"/>
              </a:buClr>
              <a:buFont typeface="Wingdings" pitchFamily="2" charset="2"/>
              <a:buChar char="Ø"/>
              <a:defRPr/>
            </a:pPr>
            <a:r>
              <a:rPr lang="en-US" sz="2400" b="1" dirty="0"/>
              <a:t> An analysis of the positions listed in the Resume</a:t>
            </a:r>
          </a:p>
          <a:p>
            <a:pPr>
              <a:spcAft>
                <a:spcPts val="300"/>
              </a:spcAft>
              <a:buClr>
                <a:schemeClr val="accent2"/>
              </a:buClr>
              <a:buFont typeface="Wingdings" pitchFamily="2" charset="2"/>
              <a:buChar char="Ø"/>
              <a:defRPr/>
            </a:pPr>
            <a:r>
              <a:rPr lang="en-US" sz="2400" b="1" dirty="0"/>
              <a:t> Demonstrates what and how you have learned from your </a:t>
            </a:r>
          </a:p>
          <a:p>
            <a:pPr>
              <a:buClr>
                <a:schemeClr val="accent2"/>
              </a:buClr>
              <a:defRPr/>
            </a:pPr>
            <a:r>
              <a:rPr lang="en-US" sz="2400" b="1" dirty="0"/>
              <a:t>     experiences</a:t>
            </a:r>
          </a:p>
        </p:txBody>
      </p:sp>
      <p:sp>
        <p:nvSpPr>
          <p:cNvPr id="10" name="Action Button: Forward or Next 9">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Back or Previous 10">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7250">
            <a:off x="223591" y="3108961"/>
            <a:ext cx="3886495"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78240" cy="990600"/>
          </a:xfrm>
          <a:prstGeom prst="roundRect">
            <a:avLst/>
          </a:prstGeom>
          <a:solidFill>
            <a:schemeClr val="accent1"/>
          </a:solidFill>
        </p:spPr>
        <p:txBody>
          <a:bodyPr anchor="ctr" anchorCtr="0">
            <a:normAutofit fontScale="90000"/>
          </a:bodyPr>
          <a:lstStyle/>
          <a:p>
            <a:r>
              <a:rPr lang="en-US" sz="3600" b="1" dirty="0">
                <a:solidFill>
                  <a:schemeClr val="bg1"/>
                </a:solidFill>
                <a:latin typeface="+mn-lt"/>
              </a:rPr>
              <a:t>Section 3: Autobiographical Learning Essay (ALE)</a:t>
            </a:r>
          </a:p>
        </p:txBody>
      </p:sp>
      <p:sp>
        <p:nvSpPr>
          <p:cNvPr id="4" name="Rectangle 3"/>
          <p:cNvSpPr/>
          <p:nvPr/>
        </p:nvSpPr>
        <p:spPr>
          <a:xfrm>
            <a:off x="228600" y="1295400"/>
            <a:ext cx="8534400" cy="5301451"/>
          </a:xfrm>
          <a:prstGeom prst="rect">
            <a:avLst/>
          </a:prstGeom>
        </p:spPr>
        <p:txBody>
          <a:bodyPr wrap="square">
            <a:spAutoFit/>
          </a:bodyPr>
          <a:lstStyle/>
          <a:p>
            <a:r>
              <a:rPr lang="en-US" sz="3200" b="1" dirty="0"/>
              <a:t>For successful development of the ALE, you will:</a:t>
            </a:r>
          </a:p>
          <a:p>
            <a:endParaRPr lang="en-US" sz="600" dirty="0"/>
          </a:p>
          <a:p>
            <a:pPr>
              <a:spcAft>
                <a:spcPts val="300"/>
              </a:spcAft>
              <a:buClr>
                <a:schemeClr val="accent2"/>
              </a:buClr>
              <a:buFont typeface="Wingdings" pitchFamily="2" charset="2"/>
              <a:buChar char="Ø"/>
            </a:pPr>
            <a:r>
              <a:rPr lang="en-US" sz="2400" dirty="0"/>
              <a:t> </a:t>
            </a:r>
            <a:r>
              <a:rPr lang="en-US" sz="2400" b="1" dirty="0"/>
              <a:t>articulate</a:t>
            </a:r>
            <a:r>
              <a:rPr lang="en-US" sz="2400" dirty="0"/>
              <a:t>, in essay form, what you do/did, </a:t>
            </a:r>
            <a:r>
              <a:rPr lang="en-US" sz="2400" b="1" dirty="0"/>
              <a:t>your learning </a:t>
            </a:r>
            <a:r>
              <a:rPr lang="en-US" sz="2400" dirty="0"/>
              <a:t>experience components (LECs) and the college-level learning that occurred, the competencies, you already developed in the LAW. </a:t>
            </a:r>
          </a:p>
          <a:p>
            <a:pPr>
              <a:spcAft>
                <a:spcPts val="300"/>
              </a:spcAft>
              <a:buClr>
                <a:schemeClr val="accent2"/>
              </a:buClr>
              <a:buFont typeface="Wingdings" pitchFamily="2" charset="2"/>
              <a:buChar char="Ø"/>
            </a:pPr>
            <a:r>
              <a:rPr lang="en-US" sz="2400" dirty="0"/>
              <a:t> use Dr. David </a:t>
            </a:r>
            <a:r>
              <a:rPr lang="en-US" sz="2400" b="1" dirty="0"/>
              <a:t>Kolb’s Model of Learning and Bloom’s Taxonomy </a:t>
            </a:r>
            <a:r>
              <a:rPr lang="en-US" sz="2400" dirty="0"/>
              <a:t>to help you transform your experiences to learning:</a:t>
            </a:r>
          </a:p>
          <a:p>
            <a:pPr lvl="1">
              <a:spcAft>
                <a:spcPts val="300"/>
              </a:spcAft>
              <a:buFont typeface="Arial" pitchFamily="34" charset="0"/>
              <a:buChar char="•"/>
            </a:pPr>
            <a:r>
              <a:rPr lang="en-US" sz="2400" dirty="0"/>
              <a:t>Analyze, reflect on, and write about your concrete experiences</a:t>
            </a:r>
          </a:p>
          <a:p>
            <a:pPr lvl="1">
              <a:spcAft>
                <a:spcPts val="300"/>
              </a:spcAft>
              <a:buFont typeface="Arial" pitchFamily="34" charset="0"/>
              <a:buChar char="•"/>
            </a:pPr>
            <a:r>
              <a:rPr lang="en-US" sz="2400" dirty="0"/>
              <a:t>Explain how you applied your learning in other situations</a:t>
            </a:r>
          </a:p>
          <a:p>
            <a:pPr>
              <a:spcAft>
                <a:spcPts val="300"/>
              </a:spcAft>
              <a:buClr>
                <a:schemeClr val="accent2"/>
              </a:buClr>
              <a:buFont typeface="Wingdings" pitchFamily="2" charset="2"/>
              <a:buChar char="Ø"/>
            </a:pPr>
            <a:r>
              <a:rPr lang="en-US" sz="2400" dirty="0"/>
              <a:t> </a:t>
            </a:r>
            <a:r>
              <a:rPr lang="en-US" sz="2400" b="1" dirty="0"/>
              <a:t>equate</a:t>
            </a:r>
            <a:r>
              <a:rPr lang="en-US" sz="2400" dirty="0"/>
              <a:t> your experiential </a:t>
            </a:r>
            <a:r>
              <a:rPr lang="en-US" sz="2400" b="1" dirty="0"/>
              <a:t>learning</a:t>
            </a:r>
            <a:r>
              <a:rPr lang="en-US" sz="2400" dirty="0"/>
              <a:t> </a:t>
            </a:r>
            <a:r>
              <a:rPr lang="en-US" sz="2400" b="1" dirty="0"/>
              <a:t>to academic disciplines</a:t>
            </a:r>
            <a:r>
              <a:rPr lang="en-US" sz="2400" dirty="0"/>
              <a:t> - discipline designation will be included in the transcription of portfolio credits.</a:t>
            </a:r>
          </a:p>
          <a:p>
            <a:pPr>
              <a:spcAft>
                <a:spcPts val="300"/>
              </a:spcAft>
              <a:buClr>
                <a:schemeClr val="accent2"/>
              </a:buClr>
              <a:buFont typeface="Wingdings" pitchFamily="2" charset="2"/>
              <a:buChar char="Ø"/>
            </a:pPr>
            <a:r>
              <a:rPr lang="en-US" sz="2400" dirty="0"/>
              <a:t> receive </a:t>
            </a:r>
            <a:r>
              <a:rPr lang="en-US" sz="2400" b="1" dirty="0"/>
              <a:t>editing and proofreading assistance </a:t>
            </a:r>
            <a:r>
              <a:rPr lang="en-US" sz="2400" dirty="0"/>
              <a:t>from the Writing Lab, On-line Writing Lab (OWL) or your ENG site tutor.</a:t>
            </a:r>
            <a:endParaRPr lang="en-US" dirty="0"/>
          </a:p>
        </p:txBody>
      </p:sp>
      <p:sp>
        <p:nvSpPr>
          <p:cNvPr id="7" name="Action Button: Back or Previous 6">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3352800"/>
            <a:ext cx="7924800" cy="2895600"/>
          </a:xfrm>
        </p:spPr>
        <p:txBody>
          <a:bodyPr>
            <a:normAutofit/>
          </a:bodyPr>
          <a:lstStyle/>
          <a:p>
            <a:pPr lvl="1">
              <a:lnSpc>
                <a:spcPct val="80000"/>
              </a:lnSpc>
              <a:spcAft>
                <a:spcPts val="600"/>
              </a:spcAft>
            </a:pPr>
            <a:r>
              <a:rPr lang="en-US" b="1" dirty="0"/>
              <a:t>The School of Professional and Career Education (PACE) at Barry University is a leader in:</a:t>
            </a:r>
          </a:p>
          <a:p>
            <a:pPr lvl="1">
              <a:lnSpc>
                <a:spcPct val="80000"/>
              </a:lnSpc>
              <a:spcAft>
                <a:spcPts val="400"/>
              </a:spcAft>
            </a:pPr>
            <a:endParaRPr lang="en-US" sz="800" b="1" dirty="0"/>
          </a:p>
          <a:p>
            <a:pPr lvl="1" algn="l">
              <a:lnSpc>
                <a:spcPct val="80000"/>
              </a:lnSpc>
              <a:spcAft>
                <a:spcPts val="1200"/>
              </a:spcAft>
              <a:buFont typeface="Wingdings" pitchFamily="2" charset="2"/>
              <a:buChar char="§"/>
            </a:pPr>
            <a:r>
              <a:rPr lang="en-US" b="1" dirty="0">
                <a:solidFill>
                  <a:srgbClr val="C00000"/>
                </a:solidFill>
              </a:rPr>
              <a:t> the assessment of experiential learning</a:t>
            </a:r>
          </a:p>
          <a:p>
            <a:pPr lvl="1" algn="l">
              <a:lnSpc>
                <a:spcPct val="80000"/>
              </a:lnSpc>
              <a:spcAft>
                <a:spcPts val="1200"/>
              </a:spcAft>
              <a:buFont typeface="Wingdings" pitchFamily="2" charset="2"/>
              <a:buChar char="§"/>
            </a:pPr>
            <a:r>
              <a:rPr lang="en-US" b="1" dirty="0">
                <a:solidFill>
                  <a:srgbClr val="C00000"/>
                </a:solidFill>
              </a:rPr>
              <a:t> equating adult learning experiences to </a:t>
            </a:r>
            <a:br>
              <a:rPr lang="en-US" b="1" dirty="0">
                <a:solidFill>
                  <a:srgbClr val="C00000"/>
                </a:solidFill>
              </a:rPr>
            </a:br>
            <a:r>
              <a:rPr lang="en-US" b="1" dirty="0">
                <a:solidFill>
                  <a:srgbClr val="C00000"/>
                </a:solidFill>
              </a:rPr>
              <a:t>   academic disciplines</a:t>
            </a:r>
          </a:p>
          <a:p>
            <a:r>
              <a:rPr lang="en-US" sz="2400" dirty="0"/>
              <a:t> </a:t>
            </a:r>
            <a:endParaRPr lang="en-US" sz="2600" b="1" dirty="0">
              <a:solidFill>
                <a:srgbClr val="C00000"/>
              </a:solidFill>
            </a:endParaRPr>
          </a:p>
        </p:txBody>
      </p:sp>
      <p:sp>
        <p:nvSpPr>
          <p:cNvPr id="3" name="Title 2"/>
          <p:cNvSpPr>
            <a:spLocks noGrp="1"/>
          </p:cNvSpPr>
          <p:nvPr>
            <p:ph type="ctrTitle"/>
          </p:nvPr>
        </p:nvSpPr>
        <p:spPr>
          <a:xfrm>
            <a:off x="609600" y="1752600"/>
            <a:ext cx="8229600" cy="1066800"/>
          </a:xfrm>
        </p:spPr>
        <p:txBody>
          <a:bodyPr>
            <a:normAutofit fontScale="90000"/>
          </a:bodyPr>
          <a:lstStyle/>
          <a:p>
            <a:r>
              <a:rPr lang="en-US" b="1" dirty="0">
                <a:solidFill>
                  <a:schemeClr val="bg1"/>
                </a:solidFill>
                <a:latin typeface="+mn-lt"/>
              </a:rPr>
              <a:t>Experiential Learning and</a:t>
            </a:r>
            <a:br>
              <a:rPr lang="en-US" b="1" dirty="0">
                <a:solidFill>
                  <a:schemeClr val="bg1"/>
                </a:solidFill>
                <a:latin typeface="+mn-lt"/>
              </a:rPr>
            </a:br>
            <a:r>
              <a:rPr lang="en-US" b="1" dirty="0">
                <a:solidFill>
                  <a:schemeClr val="bg1"/>
                </a:solidFill>
                <a:latin typeface="+mn-lt"/>
              </a:rPr>
              <a:t> Assessment at PACE</a:t>
            </a:r>
            <a:endParaRPr lang="en-US" dirty="0">
              <a:solidFill>
                <a:schemeClr val="bg1"/>
              </a:solidFill>
              <a:latin typeface="+mn-lt"/>
            </a:endParaRPr>
          </a:p>
        </p:txBody>
      </p:sp>
      <p:pic>
        <p:nvPicPr>
          <p:cNvPr id="4" name="Picture 5" descr="C:\Users\jbrown\AppData\Local\Microsoft\Windows\Temporary Internet Files\Content.IE5\KYACMWG3\MP900443202[1].jpg"/>
          <p:cNvPicPr>
            <a:picLocks noGrp="1" noChangeAspect="1" noChangeArrowheads="1"/>
          </p:cNvPicPr>
          <p:nvPr>
            <p:ph sz="quarter" idx="1"/>
          </p:nvPr>
        </p:nvPicPr>
        <p:blipFill>
          <a:blip r:embed="rId2" cstate="print"/>
          <a:srcRect/>
          <a:stretch>
            <a:fillRect/>
          </a:stretch>
        </p:blipFill>
        <p:spPr bwMode="auto">
          <a:xfrm>
            <a:off x="6477000" y="5029200"/>
            <a:ext cx="1905000" cy="1618005"/>
          </a:xfrm>
          <a:prstGeom prst="rect">
            <a:avLst/>
          </a:prstGeom>
          <a:noFill/>
        </p:spPr>
      </p:pic>
      <p:sp>
        <p:nvSpPr>
          <p:cNvPr id="6" name="Action Button: Back or Previous 5">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Forward or Next 6">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1766"/>
            <a:ext cx="4466654"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228600"/>
            <a:ext cx="8778240" cy="987552"/>
          </a:xfrm>
          <a:prstGeom prst="roundRect">
            <a:avLst/>
          </a:prstGeom>
          <a:solidFill>
            <a:schemeClr val="accent1"/>
          </a:solidFill>
        </p:spPr>
        <p:txBody>
          <a:bodyPr anchor="ctr" anchorCtr="0">
            <a:normAutofit/>
          </a:bodyPr>
          <a:lstStyle/>
          <a:p>
            <a:pPr algn="ctr"/>
            <a:r>
              <a:rPr lang="en-US" sz="3600" b="1" dirty="0">
                <a:solidFill>
                  <a:prstClr val="white"/>
                </a:solidFill>
                <a:latin typeface="Perpetua"/>
              </a:rPr>
              <a:t>Section 4: Documentation</a:t>
            </a:r>
            <a:endParaRPr lang="en-US" sz="3600" b="1" dirty="0">
              <a:solidFill>
                <a:schemeClr val="bg1"/>
              </a:solidFill>
              <a:latin typeface="+mn-lt"/>
            </a:endParaRPr>
          </a:p>
        </p:txBody>
      </p:sp>
      <p:sp>
        <p:nvSpPr>
          <p:cNvPr id="9" name="Rectangle 1"/>
          <p:cNvSpPr>
            <a:spLocks noGrp="1" noChangeArrowheads="1"/>
          </p:cNvSpPr>
          <p:nvPr>
            <p:ph sz="quarter" idx="1"/>
          </p:nvPr>
        </p:nvSpPr>
        <p:spPr bwMode="auto">
          <a:xfrm>
            <a:off x="152400" y="1295400"/>
            <a:ext cx="87630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
                <a:schemeClr val="accent2"/>
              </a:buClr>
              <a:buSzTx/>
              <a:buFont typeface="Wingdings" pitchFamily="2" charset="2"/>
              <a:buChar char="Ø"/>
              <a:tabLst>
                <a:tab pos="-457200" algn="l"/>
              </a:tabLst>
            </a:pPr>
            <a:r>
              <a:rPr kumimoji="0" lang="en-US" sz="2400" b="1" i="0" u="none" strike="noStrike" cap="none" normalizeH="0" baseline="0" dirty="0">
                <a:ln>
                  <a:noFill/>
                </a:ln>
                <a:solidFill>
                  <a:schemeClr val="tx1"/>
                </a:solidFill>
                <a:effectLst/>
                <a:ea typeface="Times New Roman" pitchFamily="18" charset="0"/>
                <a:cs typeface="Times New Roman" pitchFamily="18" charset="0"/>
              </a:rPr>
              <a:t>   </a:t>
            </a:r>
            <a:r>
              <a:rPr kumimoji="0" lang="en-US" sz="3200" b="1" i="0" u="none" strike="noStrike" cap="none" normalizeH="0" baseline="0" dirty="0">
                <a:ln>
                  <a:noFill/>
                </a:ln>
                <a:solidFill>
                  <a:schemeClr val="tx1"/>
                </a:solidFill>
                <a:effectLst/>
                <a:ea typeface="Times New Roman" pitchFamily="18" charset="0"/>
                <a:cs typeface="Times New Roman" pitchFamily="18" charset="0"/>
              </a:rPr>
              <a:t>The Documentation :</a:t>
            </a:r>
          </a:p>
          <a:p>
            <a:pPr lvl="1" defTabSz="285750" fontAlgn="base">
              <a:spcBef>
                <a:spcPct val="0"/>
              </a:spcBef>
              <a:spcAft>
                <a:spcPct val="0"/>
              </a:spcAft>
              <a:buFont typeface="Wingdings" pitchFamily="2" charset="2"/>
              <a:buChar char="§"/>
              <a:tabLst>
                <a:tab pos="-457200" algn="l"/>
              </a:tabLst>
            </a:pPr>
            <a:r>
              <a:rPr lang="en-US" sz="2400" dirty="0">
                <a:ea typeface="Times New Roman" pitchFamily="18" charset="0"/>
                <a:cs typeface="Times New Roman" pitchFamily="18" charset="0"/>
              </a:rPr>
              <a:t>  </a:t>
            </a:r>
            <a:r>
              <a:rPr kumimoji="0" lang="en-US" sz="2400" b="0" i="0" u="none" strike="noStrike" cap="none" normalizeH="0" baseline="0" dirty="0">
                <a:ln>
                  <a:noFill/>
                </a:ln>
                <a:solidFill>
                  <a:schemeClr val="tx1"/>
                </a:solidFill>
                <a:effectLst/>
                <a:ea typeface="Times New Roman" pitchFamily="18" charset="0"/>
                <a:cs typeface="Times New Roman" pitchFamily="18" charset="0"/>
              </a:rPr>
              <a:t>provides the faculty evaluator with</a:t>
            </a:r>
            <a:r>
              <a:rPr kumimoji="0" lang="en-US" sz="2400" b="0" i="0" u="none" strike="noStrike" cap="none" normalizeH="0" dirty="0">
                <a:ln>
                  <a:noFill/>
                </a:ln>
                <a:solidFill>
                  <a:schemeClr val="tx1"/>
                </a:solidFill>
                <a:effectLst/>
                <a:ea typeface="Times New Roman" pitchFamily="18" charset="0"/>
                <a:cs typeface="Times New Roman" pitchFamily="18" charset="0"/>
              </a:rPr>
              <a:t> </a:t>
            </a:r>
            <a:r>
              <a:rPr kumimoji="0" lang="en-US" sz="2400" b="0" i="0" u="none" strike="noStrike" cap="none" normalizeH="0" baseline="0" dirty="0">
                <a:ln>
                  <a:noFill/>
                </a:ln>
                <a:solidFill>
                  <a:schemeClr val="tx1"/>
                </a:solidFill>
                <a:effectLst/>
                <a:ea typeface="Times New Roman" pitchFamily="18" charset="0"/>
                <a:cs typeface="Times New Roman" pitchFamily="18" charset="0"/>
              </a:rPr>
              <a:t>tangible evidence that you know </a:t>
            </a:r>
            <a:br>
              <a:rPr kumimoji="0" lang="en-US" sz="2400" b="0" i="0" u="none" strike="noStrike" cap="none" normalizeH="0" baseline="0" dirty="0">
                <a:ln>
                  <a:noFill/>
                </a:ln>
                <a:solidFill>
                  <a:schemeClr val="tx1"/>
                </a:solidFill>
                <a:effectLst/>
                <a:ea typeface="Times New Roman" pitchFamily="18" charset="0"/>
                <a:cs typeface="Times New Roman" pitchFamily="18" charset="0"/>
              </a:rPr>
            </a:br>
            <a:r>
              <a:rPr kumimoji="0" lang="en-US" sz="2400" b="0" i="0" u="none" strike="noStrike" cap="none" normalizeH="0" baseline="0" dirty="0">
                <a:ln>
                  <a:noFill/>
                </a:ln>
                <a:solidFill>
                  <a:schemeClr val="tx1"/>
                </a:solidFill>
                <a:effectLst/>
                <a:ea typeface="Times New Roman" pitchFamily="18" charset="0"/>
                <a:cs typeface="Times New Roman" pitchFamily="18" charset="0"/>
              </a:rPr>
              <a:t> what you say you know.   </a:t>
            </a:r>
          </a:p>
          <a:p>
            <a:pPr lvl="1" fontAlgn="base">
              <a:spcBef>
                <a:spcPct val="0"/>
              </a:spcBef>
              <a:spcAft>
                <a:spcPct val="0"/>
              </a:spcAft>
              <a:buFont typeface="Wingdings" pitchFamily="2" charset="2"/>
              <a:buChar char="§"/>
              <a:tabLst>
                <a:tab pos="-457200" algn="l"/>
              </a:tabLst>
            </a:pPr>
            <a:r>
              <a:rPr kumimoji="0" lang="en-US" sz="2400" b="0" i="0" u="none" strike="noStrike" cap="none" normalizeH="0" baseline="0" dirty="0">
                <a:ln>
                  <a:noFill/>
                </a:ln>
                <a:solidFill>
                  <a:schemeClr val="tx1"/>
                </a:solidFill>
                <a:effectLst/>
                <a:ea typeface="Times New Roman" pitchFamily="18" charset="0"/>
                <a:cs typeface="Times New Roman" pitchFamily="18" charset="0"/>
              </a:rPr>
              <a:t>  helps you</a:t>
            </a:r>
            <a:r>
              <a:rPr kumimoji="0" lang="en-US" sz="2400" b="0" i="0" u="none" strike="noStrike" cap="none" normalizeH="0" dirty="0">
                <a:ln>
                  <a:noFill/>
                </a:ln>
                <a:solidFill>
                  <a:schemeClr val="tx1"/>
                </a:solidFill>
                <a:effectLst/>
                <a:ea typeface="Times New Roman" pitchFamily="18" charset="0"/>
                <a:cs typeface="Times New Roman" pitchFamily="18" charset="0"/>
              </a:rPr>
              <a:t> </a:t>
            </a:r>
            <a:r>
              <a:rPr lang="en-US" sz="2400" dirty="0"/>
              <a:t>support and validate your learning listed in the Resume and </a:t>
            </a:r>
            <a:br>
              <a:rPr lang="en-US" sz="2400" dirty="0"/>
            </a:br>
            <a:r>
              <a:rPr lang="en-US" sz="2400" dirty="0"/>
              <a:t>  described in the LAW.</a:t>
            </a:r>
          </a:p>
          <a:p>
            <a:pPr lvl="1" fontAlgn="base">
              <a:spcBef>
                <a:spcPct val="0"/>
              </a:spcBef>
              <a:spcAft>
                <a:spcPct val="0"/>
              </a:spcAft>
              <a:buFont typeface="Wingdings" pitchFamily="2" charset="2"/>
              <a:buChar char="§"/>
              <a:tabLst>
                <a:tab pos="-457200" algn="l"/>
              </a:tabLst>
            </a:pPr>
            <a:r>
              <a:rPr lang="en-US" sz="2400" dirty="0">
                <a:ea typeface="Times New Roman" pitchFamily="18" charset="0"/>
                <a:cs typeface="Times New Roman" pitchFamily="18" charset="0"/>
              </a:rPr>
              <a:t>  helps you enhance your descriptive expression in the ALE.</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152400" y="3733800"/>
            <a:ext cx="8839200" cy="2769989"/>
          </a:xfrm>
          <a:prstGeom prst="rect">
            <a:avLst/>
          </a:prstGeom>
        </p:spPr>
        <p:txBody>
          <a:bodyPr wrap="square">
            <a:spAutoFit/>
          </a:bodyPr>
          <a:lstStyle/>
          <a:p>
            <a:pPr>
              <a:buClr>
                <a:schemeClr val="accent2"/>
              </a:buClr>
              <a:buFont typeface="Wingdings" pitchFamily="2" charset="2"/>
              <a:buChar char="Ø"/>
              <a:defRPr/>
            </a:pPr>
            <a:r>
              <a:rPr lang="en-US" sz="2400" b="1" dirty="0">
                <a:ea typeface="Times New Roman" pitchFamily="18" charset="0"/>
                <a:cs typeface="Times New Roman" pitchFamily="18" charset="0"/>
              </a:rPr>
              <a:t>   </a:t>
            </a:r>
            <a:r>
              <a:rPr lang="en-US" sz="3200" b="1" dirty="0">
                <a:ea typeface="Times New Roman" pitchFamily="18" charset="0"/>
                <a:cs typeface="Times New Roman" pitchFamily="18" charset="0"/>
              </a:rPr>
              <a:t>Documentation Characteristics:</a:t>
            </a:r>
          </a:p>
          <a:p>
            <a:pPr lvl="1">
              <a:spcAft>
                <a:spcPts val="300"/>
              </a:spcAft>
              <a:buFont typeface="Wingdings" pitchFamily="2" charset="2"/>
              <a:buChar char="§"/>
              <a:defRPr/>
            </a:pPr>
            <a:r>
              <a:rPr lang="en-US" sz="2200" b="1" dirty="0"/>
              <a:t>  Verification</a:t>
            </a:r>
            <a:r>
              <a:rPr lang="en-US" sz="2200" dirty="0"/>
              <a:t>: describes responsibilities and confirms competencies</a:t>
            </a:r>
          </a:p>
          <a:p>
            <a:pPr lvl="1">
              <a:spcAft>
                <a:spcPts val="300"/>
              </a:spcAft>
              <a:buFont typeface="Wingdings" pitchFamily="2" charset="2"/>
              <a:buChar char="§"/>
              <a:defRPr/>
            </a:pPr>
            <a:r>
              <a:rPr lang="en-US" sz="2200" dirty="0"/>
              <a:t>  </a:t>
            </a:r>
            <a:r>
              <a:rPr lang="en-US" sz="2200" b="1" dirty="0"/>
              <a:t>Measurable</a:t>
            </a:r>
            <a:r>
              <a:rPr lang="en-US" sz="2200" dirty="0"/>
              <a:t>: describes breadth and depth of responsibilities and competencies</a:t>
            </a:r>
          </a:p>
          <a:p>
            <a:pPr lvl="1">
              <a:spcAft>
                <a:spcPts val="300"/>
              </a:spcAft>
              <a:buFont typeface="Wingdings" pitchFamily="2" charset="2"/>
              <a:buChar char="§"/>
              <a:defRPr/>
            </a:pPr>
            <a:r>
              <a:rPr lang="en-US" sz="2200" dirty="0"/>
              <a:t>  </a:t>
            </a:r>
            <a:r>
              <a:rPr lang="en-US" sz="2200" b="1" dirty="0"/>
              <a:t>Reliability</a:t>
            </a:r>
            <a:r>
              <a:rPr lang="en-US" sz="2200" dirty="0"/>
              <a:t>: signed and on letterhead or with notarization</a:t>
            </a:r>
          </a:p>
          <a:p>
            <a:pPr lvl="1">
              <a:spcAft>
                <a:spcPts val="300"/>
              </a:spcAft>
              <a:buFont typeface="Wingdings" pitchFamily="2" charset="2"/>
              <a:buChar char="§"/>
              <a:defRPr/>
            </a:pPr>
            <a:r>
              <a:rPr lang="en-US" sz="2200" dirty="0"/>
              <a:t>  </a:t>
            </a:r>
            <a:r>
              <a:rPr lang="en-US" sz="2200" b="1" dirty="0"/>
              <a:t>Completeness:</a:t>
            </a:r>
            <a:r>
              <a:rPr lang="en-US" sz="2200" dirty="0"/>
              <a:t> includes all positions, activities, titles, and dates</a:t>
            </a:r>
          </a:p>
          <a:p>
            <a:pPr lvl="1">
              <a:spcAft>
                <a:spcPts val="300"/>
              </a:spcAft>
              <a:buFont typeface="Wingdings" pitchFamily="2" charset="2"/>
              <a:buChar char="§"/>
              <a:defRPr/>
            </a:pPr>
            <a:r>
              <a:rPr lang="en-US" sz="2200" dirty="0"/>
              <a:t>  </a:t>
            </a:r>
            <a:r>
              <a:rPr lang="en-US" sz="2200" b="1" dirty="0"/>
              <a:t>Consistency:</a:t>
            </a:r>
            <a:r>
              <a:rPr lang="en-US" sz="2200" dirty="0"/>
              <a:t> matches positions, activities, titles, and dates </a:t>
            </a:r>
          </a:p>
        </p:txBody>
      </p:sp>
      <p:sp>
        <p:nvSpPr>
          <p:cNvPr id="11" name="Action Button: Back or Previous 10">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Forward or Next 11">
            <a:hlinkClick r:id="rId2" action="ppaction://hlinksldjump"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a:prstGeom prst="roundRect">
            <a:avLst/>
          </a:prstGeom>
          <a:solidFill>
            <a:schemeClr val="accent1"/>
          </a:solidFill>
        </p:spPr>
        <p:txBody>
          <a:bodyPr anchor="ctr">
            <a:normAutofit/>
          </a:bodyPr>
          <a:lstStyle/>
          <a:p>
            <a:pPr algn="ctr"/>
            <a:r>
              <a:rPr lang="en-US" sz="3600" b="1" dirty="0">
                <a:solidFill>
                  <a:schemeClr val="bg1"/>
                </a:solidFill>
                <a:latin typeface="+mn-lt"/>
              </a:rPr>
              <a:t>Frequently Asked Questions (FAQs)</a:t>
            </a:r>
          </a:p>
        </p:txBody>
      </p:sp>
      <p:sp>
        <p:nvSpPr>
          <p:cNvPr id="5" name="Action Button: Forward or Next 4">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6248400"/>
            <a:ext cx="4876800" cy="369332"/>
          </a:xfrm>
          <a:prstGeom prst="rect">
            <a:avLst/>
          </a:prstGeom>
          <a:noFill/>
        </p:spPr>
        <p:txBody>
          <a:bodyPr wrap="square" rtlCol="0">
            <a:spAutoFit/>
          </a:bodyPr>
          <a:lstStyle/>
          <a:p>
            <a:r>
              <a:rPr lang="en-US" dirty="0"/>
              <a:t>To return to Overview </a:t>
            </a:r>
            <a:r>
              <a:rPr lang="en-US" b="1" dirty="0">
                <a:hlinkClick r:id="rId2" action="ppaction://hlinksldjump"/>
              </a:rPr>
              <a:t>click here</a:t>
            </a:r>
            <a:r>
              <a:rPr lang="en-US" b="1" dirty="0"/>
              <a:t>.</a:t>
            </a:r>
          </a:p>
        </p:txBody>
      </p:sp>
      <p:sp>
        <p:nvSpPr>
          <p:cNvPr id="2049" name="Rectangle 1"/>
          <p:cNvSpPr>
            <a:spLocks noChangeArrowheads="1"/>
          </p:cNvSpPr>
          <p:nvPr/>
        </p:nvSpPr>
        <p:spPr bwMode="auto">
          <a:xfrm>
            <a:off x="228600" y="1908735"/>
            <a:ext cx="8686800"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How many credits will I receive?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No one can predict the number of credits you will receive until the Portfolio is evaluated. Students can earn up to 30 credits maximum; however, the actual amount of credits earned is approved and granted by the Portfolio Committee based on the Faculty Evaluator’s findings.</a:t>
            </a:r>
            <a:endParaRPr kumimoji="0" lang="en-US" sz="1900" b="0" i="0" u="none" strike="noStrike" cap="none" normalizeH="0" baseline="0" dirty="0">
              <a:ln>
                <a:noFill/>
              </a:ln>
              <a:solidFill>
                <a:schemeClr val="tx1"/>
              </a:solidFill>
              <a:effectLst/>
              <a:cs typeface="Arial" pitchFamily="34" charset="0"/>
            </a:endParaRPr>
          </a:p>
        </p:txBody>
      </p:sp>
      <p:sp>
        <p:nvSpPr>
          <p:cNvPr id="2050" name="Rectangle 2"/>
          <p:cNvSpPr>
            <a:spLocks noChangeArrowheads="1"/>
          </p:cNvSpPr>
          <p:nvPr/>
        </p:nvSpPr>
        <p:spPr bwMode="auto">
          <a:xfrm>
            <a:off x="211015" y="4261008"/>
            <a:ext cx="86868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I missed the last deadline for submission and I need an exception made so I can graduate early. Who do I contact to ask for this?</a:t>
            </a:r>
            <a:endParaRPr kumimoji="0" lang="en-US" sz="1900" b="1" i="0" u="none" strike="noStrike" cap="none" normalizeH="0" baseline="0" dirty="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Arial" pitchFamily="34" charset="0"/>
              </a:rPr>
              <a:t>Answer:</a:t>
            </a:r>
            <a:r>
              <a:rPr kumimoji="0" lang="en-US" sz="1900" b="0" i="0" u="none" strike="noStrike" cap="none" normalizeH="0" baseline="0" dirty="0">
                <a:ln>
                  <a:noFill/>
                </a:ln>
                <a:solidFill>
                  <a:schemeClr val="accent2"/>
                </a:solidFill>
                <a:effectLst/>
                <a:ea typeface="Times New Roman" pitchFamily="18" charset="0"/>
                <a:cs typeface="Arial" pitchFamily="34" charset="0"/>
              </a:rPr>
              <a:t> </a:t>
            </a:r>
            <a:r>
              <a:rPr kumimoji="0" lang="en-US" sz="1900" b="0" i="0" u="none" strike="noStrike" cap="none" normalizeH="0" baseline="0" dirty="0">
                <a:ln>
                  <a:noFill/>
                </a:ln>
                <a:solidFill>
                  <a:schemeClr val="tx1"/>
                </a:solidFill>
                <a:effectLst/>
                <a:ea typeface="Times New Roman" pitchFamily="18" charset="0"/>
                <a:cs typeface="Arial" pitchFamily="34" charset="0"/>
              </a:rPr>
              <a:t>Exceptions are only granted for serious personal or family illnesses and will also be considered if the student is moving out of Florida.</a:t>
            </a:r>
            <a:r>
              <a:rPr kumimoji="0" lang="en-US" sz="1900" b="0" i="0" u="none" strike="noStrike" cap="none" normalizeH="0" baseline="0" dirty="0">
                <a:ln>
                  <a:noFill/>
                </a:ln>
                <a:solidFill>
                  <a:schemeClr val="tx1"/>
                </a:solidFill>
                <a:effectLst/>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a:prstGeom prst="roundRect">
            <a:avLst/>
          </a:prstGeom>
          <a:solidFill>
            <a:schemeClr val="accent1"/>
          </a:solidFill>
        </p:spPr>
        <p:txBody>
          <a:bodyPr anchor="ctr">
            <a:normAutofit/>
          </a:bodyPr>
          <a:lstStyle/>
          <a:p>
            <a:pPr algn="ctr"/>
            <a:r>
              <a:rPr lang="en-US" sz="3600" b="1" dirty="0">
                <a:solidFill>
                  <a:schemeClr val="bg1"/>
                </a:solidFill>
                <a:latin typeface="+mn-lt"/>
              </a:rPr>
              <a:t>Frequently Asked Questions (FAQs)</a:t>
            </a:r>
          </a:p>
        </p:txBody>
      </p:sp>
      <p:sp>
        <p:nvSpPr>
          <p:cNvPr id="3" name="Content Placeholder 2"/>
          <p:cNvSpPr>
            <a:spLocks noGrp="1"/>
          </p:cNvSpPr>
          <p:nvPr>
            <p:ph sz="quarter" idx="1"/>
          </p:nvPr>
        </p:nvSpPr>
        <p:spPr>
          <a:noFill/>
        </p:spPr>
        <p:txBody>
          <a:bodyPr>
            <a:normAutofit/>
          </a:bodyPr>
          <a:lstStyle/>
          <a:p>
            <a:pPr marL="0" lvl="1">
              <a:buFont typeface="Wingdings" pitchFamily="2" charset="2"/>
              <a:buChar char="q"/>
              <a:defRPr/>
            </a:pPr>
            <a:endParaRPr lang="en-US" sz="2600" b="1" dirty="0">
              <a:solidFill>
                <a:srgbClr val="C00000"/>
              </a:solidFill>
            </a:endParaRPr>
          </a:p>
          <a:p>
            <a:pPr marL="0" lvl="1">
              <a:buFont typeface="Wingdings" pitchFamily="2" charset="2"/>
              <a:buChar char="q"/>
              <a:defRPr/>
            </a:pPr>
            <a:endParaRPr lang="en-US" sz="2600" b="1" dirty="0">
              <a:solidFill>
                <a:srgbClr val="C00000"/>
              </a:solidFill>
            </a:endParaRPr>
          </a:p>
          <a:p>
            <a:endParaRPr lang="en-US" dirty="0"/>
          </a:p>
        </p:txBody>
      </p:sp>
      <p:sp>
        <p:nvSpPr>
          <p:cNvPr id="4" name="Action Button: Back or Previous 3">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ction Button: Forward or Next 4">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6248400"/>
            <a:ext cx="4876800" cy="369332"/>
          </a:xfrm>
          <a:prstGeom prst="rect">
            <a:avLst/>
          </a:prstGeom>
          <a:noFill/>
        </p:spPr>
        <p:txBody>
          <a:bodyPr wrap="square" rtlCol="0">
            <a:spAutoFit/>
          </a:bodyPr>
          <a:lstStyle/>
          <a:p>
            <a:r>
              <a:rPr lang="en-US" dirty="0"/>
              <a:t>To return to Overview </a:t>
            </a:r>
            <a:r>
              <a:rPr lang="en-US" b="1" dirty="0">
                <a:hlinkClick r:id="rId2" action="ppaction://hlinksldjump"/>
              </a:rPr>
              <a:t>click here</a:t>
            </a:r>
            <a:r>
              <a:rPr lang="en-US" b="1" dirty="0"/>
              <a:t>.</a:t>
            </a:r>
          </a:p>
        </p:txBody>
      </p:sp>
      <p:sp>
        <p:nvSpPr>
          <p:cNvPr id="1025" name="Rectangle 1"/>
          <p:cNvSpPr>
            <a:spLocks noChangeArrowheads="1"/>
          </p:cNvSpPr>
          <p:nvPr/>
        </p:nvSpPr>
        <p:spPr bwMode="auto">
          <a:xfrm>
            <a:off x="228600" y="1255826"/>
            <a:ext cx="8686800"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Why won’t I get credit if I was a stay-at-home Mom?</a:t>
            </a:r>
          </a:p>
          <a:p>
            <a:pPr lvl="0" eaLnBrk="0" fontAlgn="base" hangingPunct="0">
              <a:spcBef>
                <a:spcPct val="0"/>
              </a:spcBef>
              <a:spcAft>
                <a:spcPts val="200"/>
              </a:spcAf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 </a:t>
            </a:r>
            <a:r>
              <a:rPr lang="en-US" sz="1900" dirty="0">
                <a:ea typeface="Times New Roman" pitchFamily="18" charset="0"/>
                <a:cs typeface="Times New Roman" pitchFamily="18" charset="0"/>
              </a:rPr>
              <a:t>Not all of our learning represents college-level learning.</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“Learning must be measurable, non-routine, more than what everyone gains from everyday experiences.” In order for your learning to qualify for credit it would have to have been supplemented through reading/research/application by parlaying that learning through an activity outside the home. You could present this type of learning if you were involved in a child daycare center or as a classroom teacher’s assistant whereby valid, reliable documentation could be obtained from an outside source.</a:t>
            </a:r>
          </a:p>
          <a:p>
            <a:pPr lvl="0" eaLnBrk="0" fontAlgn="base" hangingPunct="0">
              <a:spcBef>
                <a:spcPct val="0"/>
              </a:spcBef>
              <a:spcAft>
                <a:spcPct val="0"/>
              </a:spcAf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Can I only use job experience that is in the same field as my degree?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Barry University’s Experiential Learning Portfolio is competency based not course based.  In other words, you may receive college credit for all properly documented post-high school learning that has occurred as a result of your Professional Positions, Community Activities, and memberships in Professional Organizations and Activities. This learning can be in any discipline PACE offers: General Administration, Behavioral Sciences, Communication, Humanities, Natural Sciences, Social Sciences, and five Special Topics—Computer Sciences, Education, Emergency Management, Legal</a:t>
            </a:r>
            <a:r>
              <a:rPr kumimoji="0" lang="en-US" sz="1900" b="0" i="0" u="none" strike="noStrike" cap="none" normalizeH="0" dirty="0">
                <a:ln>
                  <a:noFill/>
                </a:ln>
                <a:solidFill>
                  <a:schemeClr val="tx1"/>
                </a:solidFill>
                <a:effectLst/>
                <a:ea typeface="Times New Roman" pitchFamily="18" charset="0"/>
                <a:cs typeface="Times New Roman" pitchFamily="18" charset="0"/>
              </a:rPr>
              <a:t> Studies, and Public Administration.</a:t>
            </a:r>
            <a:endParaRPr kumimoji="0" lang="en-US" sz="1900" b="0" i="0" u="none" strike="noStrike" cap="none" normalizeH="0" baseline="0" dirty="0">
              <a:ln>
                <a:noFill/>
              </a:ln>
              <a:solidFill>
                <a:schemeClr val="tx1"/>
              </a:solidFill>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a:prstGeom prst="roundRect">
            <a:avLst/>
          </a:prstGeom>
          <a:solidFill>
            <a:schemeClr val="accent1"/>
          </a:solidFill>
        </p:spPr>
        <p:txBody>
          <a:bodyPr anchor="ctr">
            <a:normAutofit/>
          </a:bodyPr>
          <a:lstStyle/>
          <a:p>
            <a:pPr algn="ctr"/>
            <a:r>
              <a:rPr lang="en-US" sz="3600" b="1" dirty="0">
                <a:solidFill>
                  <a:schemeClr val="bg1"/>
                </a:solidFill>
                <a:latin typeface="+mn-lt"/>
              </a:rPr>
              <a:t>Frequently Asked Questions (FAQs)</a:t>
            </a:r>
          </a:p>
        </p:txBody>
      </p:sp>
      <p:sp>
        <p:nvSpPr>
          <p:cNvPr id="4" name="Action Button: Back or Previous 3">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ction Button: Forward or Next 4">
            <a:hlinkClick r:id="" action="ppaction://hlinkshowjump?jump=nextslide" highlightClick="1"/>
          </p:cNvPr>
          <p:cNvSpPr>
            <a:spLocks noChangeAspect="1"/>
          </p:cNvSpPr>
          <p:nvPr/>
        </p:nvSpPr>
        <p:spPr>
          <a:xfrm>
            <a:off x="8329960" y="6400800"/>
            <a:ext cx="204439" cy="20443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6248400"/>
            <a:ext cx="4876800" cy="369332"/>
          </a:xfrm>
          <a:prstGeom prst="rect">
            <a:avLst/>
          </a:prstGeom>
          <a:noFill/>
        </p:spPr>
        <p:txBody>
          <a:bodyPr wrap="square" rtlCol="0">
            <a:spAutoFit/>
          </a:bodyPr>
          <a:lstStyle/>
          <a:p>
            <a:r>
              <a:rPr lang="en-US" dirty="0"/>
              <a:t>To return to Overview </a:t>
            </a:r>
            <a:r>
              <a:rPr lang="en-US" b="1" dirty="0">
                <a:hlinkClick r:id="rId2" action="ppaction://hlinksldjump"/>
              </a:rPr>
              <a:t>click here</a:t>
            </a:r>
            <a:r>
              <a:rPr lang="en-US" b="1" dirty="0"/>
              <a:t>.</a:t>
            </a:r>
          </a:p>
        </p:txBody>
      </p:sp>
      <p:sp>
        <p:nvSpPr>
          <p:cNvPr id="20481" name="Rectangle 1"/>
          <p:cNvSpPr>
            <a:spLocks noChangeArrowheads="1"/>
          </p:cNvSpPr>
          <p:nvPr/>
        </p:nvSpPr>
        <p:spPr bwMode="auto">
          <a:xfrm>
            <a:off x="152400" y="1405591"/>
            <a:ext cx="8763000" cy="47141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I don’t understand the upper and lower level credits.  How does this work and how do I get the maximum upper level credits?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Learning that is indicated by only a basic knowledge and comprehension reflects lower level learning (this is equivalent to 100/200 level classroom courses).  To reflect upper level learning you must show that the knowledge can be applied, analyzed, synthesized and/or evaluated (this is equivalent to 300/400 level classroom courses).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Where do the Portfolio credits apply?  Can I use the credits for distribution classes or classes in my specialization?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0" i="0" u="none" strike="noStrike" cap="none" normalizeH="0" baseline="0" dirty="0">
                <a:ln>
                  <a:noFill/>
                </a:ln>
                <a:solidFill>
                  <a:schemeClr val="accent2"/>
                </a:solidFill>
                <a:effectLst/>
                <a:ea typeface="Times New Roman" pitchFamily="18" charset="0"/>
                <a:cs typeface="Times New Roman" pitchFamily="18" charset="0"/>
              </a:rPr>
              <a:t>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Credits earned from the Experiential Learning Portfolio may be used as general elective credits and help you to reach your 120 minimum total credit requirement as well as the 48 upper level credit requirement. </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Credits earned from the Portfolio cannot</a:t>
            </a:r>
            <a:r>
              <a:rPr kumimoji="0" lang="en-US" sz="1900" b="1" i="0" u="none" strike="noStrike" cap="none" normalizeH="0" dirty="0">
                <a:ln>
                  <a:noFill/>
                </a:ln>
                <a:solidFill>
                  <a:schemeClr val="tx1"/>
                </a:solidFill>
                <a:effectLst/>
                <a:ea typeface="Times New Roman" pitchFamily="18" charset="0"/>
                <a:cs typeface="Times New Roman" pitchFamily="18" charset="0"/>
              </a:rPr>
              <a:t> </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be applied to the General Distribution requirements or to any of the core classes required in the major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however, you may be able to apply six upper level portfolio credits to the specialization electives and additional major requirements.  Please check your particular Student Bulletin or ask your advisor to review how the Portfolio can best help you complete your degree requirements.</a:t>
            </a:r>
            <a:endParaRPr kumimoji="0" lang="en-US" sz="1900" b="0" i="0" u="none" strike="noStrike" cap="none" normalizeH="0" baseline="0" dirty="0">
              <a:ln>
                <a:noFill/>
              </a:ln>
              <a:solidFill>
                <a:schemeClr val="tx1"/>
              </a:solidFill>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a:prstGeom prst="roundRect">
            <a:avLst/>
          </a:prstGeom>
          <a:solidFill>
            <a:schemeClr val="accent1"/>
          </a:solidFill>
        </p:spPr>
        <p:txBody>
          <a:bodyPr anchor="ctr">
            <a:normAutofit/>
          </a:bodyPr>
          <a:lstStyle/>
          <a:p>
            <a:pPr algn="ctr"/>
            <a:r>
              <a:rPr lang="en-US" sz="3600" b="1" dirty="0">
                <a:solidFill>
                  <a:schemeClr val="bg1"/>
                </a:solidFill>
                <a:latin typeface="+mn-lt"/>
              </a:rPr>
              <a:t>Frequently Asked Questions (FAQs)</a:t>
            </a:r>
          </a:p>
        </p:txBody>
      </p:sp>
      <p:sp>
        <p:nvSpPr>
          <p:cNvPr id="4" name="Action Button: Back or Previous 3">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ction Button: Forward or Next 4">
            <a:hlinkClick r:id="" action="ppaction://hlinkshowjump?jump=nextslide"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6248400"/>
            <a:ext cx="4876800" cy="369332"/>
          </a:xfrm>
          <a:prstGeom prst="rect">
            <a:avLst/>
          </a:prstGeom>
          <a:noFill/>
        </p:spPr>
        <p:txBody>
          <a:bodyPr wrap="square" rtlCol="0">
            <a:spAutoFit/>
          </a:bodyPr>
          <a:lstStyle/>
          <a:p>
            <a:r>
              <a:rPr lang="en-US" dirty="0"/>
              <a:t>To return to Overview </a:t>
            </a:r>
            <a:r>
              <a:rPr lang="en-US" b="1" dirty="0">
                <a:hlinkClick r:id="rId2" action="ppaction://hlinksldjump"/>
              </a:rPr>
              <a:t>click here</a:t>
            </a:r>
            <a:r>
              <a:rPr lang="en-US" b="1" dirty="0"/>
              <a:t>.</a:t>
            </a:r>
          </a:p>
        </p:txBody>
      </p:sp>
      <p:sp>
        <p:nvSpPr>
          <p:cNvPr id="21505" name="Rectangle 1"/>
          <p:cNvSpPr>
            <a:spLocks noChangeArrowheads="1"/>
          </p:cNvSpPr>
          <p:nvPr/>
        </p:nvSpPr>
        <p:spPr bwMode="auto">
          <a:xfrm>
            <a:off x="156117" y="1547304"/>
            <a:ext cx="8835483" cy="4396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How do I determine which competency best explains my job duties and how do I intertwine them in my autobiographical essay?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As found in the Portfolio handbook for St. Mary’s College of California, a competence “is the knowledge or learned ability to do something skillfully.”  You should determine the best match between what you did (learning experience components such as “wrote a policy and procedure manual), and with what you learned or competency gained from that experience (such as “communication, critical thinking and investigation and research skills). To match competencies to learning experience components, refer to the positions listed in column three of the LAW worksheet and the ideas generated in the brainstorming and clustering exercises found in Module 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ea typeface="Times New Roman" pitchFamily="18" charset="0"/>
                <a:cs typeface="Times New Roman" pitchFamily="18" charset="0"/>
              </a:rPr>
              <a:t>The function of the Autobiographical Learning Essay is to demonstrate the college-level learning and that requires the incorporation of the competencies. Competencies should be presented as the topic sentences and supported through the use of concrete examples demonstrating and connecting the “what you learned” with the “what you did.” A sample paragraph and other helpful information can be found in </a:t>
            </a:r>
            <a:r>
              <a:rPr lang="en-US" sz="1900" dirty="0">
                <a:ea typeface="Times New Roman" pitchFamily="18" charset="0"/>
                <a:cs typeface="Times New Roman" pitchFamily="18" charset="0"/>
              </a:rPr>
              <a:t>Module</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5 in Canvas. </a:t>
            </a:r>
            <a:endParaRPr kumimoji="0" lang="en-US" sz="1900" b="0" i="0" u="none" strike="noStrike" cap="none" normalizeH="0" baseline="0" dirty="0">
              <a:ln>
                <a:noFill/>
              </a:ln>
              <a:solidFill>
                <a:schemeClr val="tx1"/>
              </a:solidFill>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228600" y="152400"/>
            <a:ext cx="8686800" cy="987552"/>
          </a:xfrm>
          <a:prstGeom prst="roundRect">
            <a:avLst/>
          </a:prstGeom>
          <a:solidFill>
            <a:schemeClr val="accent1"/>
          </a:solid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mn-lt"/>
                <a:ea typeface="+mj-ea"/>
                <a:cs typeface="+mj-cs"/>
              </a:rPr>
              <a:t>Frequently Asked Questions (FAQs)</a:t>
            </a:r>
            <a:endParaRPr kumimoji="0" lang="en-US" sz="3600" b="1" i="0" u="none" strike="noStrike" kern="1200" cap="none" spc="0" normalizeH="0" baseline="0" noProof="0" dirty="0">
              <a:ln>
                <a:noFill/>
              </a:ln>
              <a:solidFill>
                <a:schemeClr val="bg1"/>
              </a:solidFill>
              <a:effectLst/>
              <a:uLnTx/>
              <a:uFillTx/>
              <a:latin typeface="+mn-lt"/>
              <a:ea typeface="+mj-ea"/>
              <a:cs typeface="+mj-cs"/>
            </a:endParaRPr>
          </a:p>
        </p:txBody>
      </p:sp>
      <p:sp>
        <p:nvSpPr>
          <p:cNvPr id="5" name="Rectangle 1"/>
          <p:cNvSpPr>
            <a:spLocks noChangeArrowheads="1"/>
          </p:cNvSpPr>
          <p:nvPr/>
        </p:nvSpPr>
        <p:spPr bwMode="auto">
          <a:xfrm>
            <a:off x="304800" y="1193552"/>
            <a:ext cx="8686800" cy="5191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Can I use my performance appraisal material as supporting documentation?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accent2"/>
                </a:solidFill>
                <a:effectLst/>
                <a:ea typeface="Times New Roman" pitchFamily="18" charset="0"/>
                <a:cs typeface="Times New Roman" pitchFamily="18" charset="0"/>
              </a:rPr>
              <a:t>Answer: </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You can use signed performance appraisal material as supporting documentation but keep in mind the absolute necessity to properly and completely document the experiential learning to ensure the faculty evaluator has tangible evidence that supports what you say. All primary official documentation must have organization letterhead/logo, describe your position or activity and should include accurate dates in month/year format.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I work for the state and have had many jobs over many years.  How do I document this?</a:t>
            </a:r>
          </a:p>
          <a:p>
            <a:pPr marL="0" marR="0" lvl="0" indent="0" algn="l" defTabSz="914400" rtl="0" eaLnBrk="0" fontAlgn="base" latinLnBrk="0" hangingPunct="0">
              <a:lnSpc>
                <a:spcPct val="100000"/>
              </a:lnSpc>
              <a:spcBef>
                <a:spcPct val="0"/>
              </a:spcBef>
              <a:spcAft>
                <a:spcPct val="0"/>
              </a:spcAft>
              <a:buClrTx/>
              <a:buSzTx/>
              <a:buFontTx/>
              <a:buNone/>
              <a:tabLst/>
            </a:pPr>
            <a:r>
              <a:rPr lang="en-US" sz="1900" b="1" dirty="0">
                <a:solidFill>
                  <a:schemeClr val="accent2"/>
                </a:solidFill>
                <a:ea typeface="Times New Roman" pitchFamily="18" charset="0"/>
                <a:cs typeface="Times New Roman" pitchFamily="18" charset="0"/>
              </a:rPr>
              <a:t>Answer: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You can obtain a print out from the Human Resources department indicating all positions held with corresponding dates of employment. You should also include recent primary documentation from current supervisors and performance appraisals.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sz="1900" b="1" i="0" u="none" strike="noStrike" cap="none" normalizeH="0" baseline="0" dirty="0">
                <a:ln>
                  <a:noFill/>
                </a:ln>
                <a:solidFill>
                  <a:schemeClr val="tx1"/>
                </a:solidFill>
                <a:effectLst/>
                <a:ea typeface="Times New Roman" pitchFamily="18" charset="0"/>
                <a:cs typeface="Times New Roman" pitchFamily="18" charset="0"/>
              </a:rPr>
              <a:t>Question: What if I can’t get a letter?  What are my documentation</a:t>
            </a:r>
            <a:r>
              <a:rPr kumimoji="0" lang="en-US" sz="1900" b="1" i="0" u="none" strike="noStrike" cap="none" normalizeH="0" dirty="0">
                <a:ln>
                  <a:noFill/>
                </a:ln>
                <a:solidFill>
                  <a:schemeClr val="tx1"/>
                </a:solidFill>
                <a:effectLst/>
                <a:ea typeface="Times New Roman" pitchFamily="18" charset="0"/>
                <a:cs typeface="Times New Roman" pitchFamily="18" charset="0"/>
              </a:rPr>
              <a:t> </a:t>
            </a:r>
            <a:r>
              <a:rPr kumimoji="0" lang="en-US" sz="1900" b="1" i="0" u="none" strike="noStrike" cap="none" normalizeH="0" baseline="0" dirty="0">
                <a:ln>
                  <a:noFill/>
                </a:ln>
                <a:solidFill>
                  <a:schemeClr val="tx1"/>
                </a:solidFill>
                <a:effectLst/>
                <a:ea typeface="Times New Roman" pitchFamily="18" charset="0"/>
                <a:cs typeface="Times New Roman" pitchFamily="18" charset="0"/>
              </a:rPr>
              <a:t>alternatives?</a:t>
            </a:r>
          </a:p>
          <a:p>
            <a:pPr marL="0" marR="0" lvl="0" indent="0" algn="l" defTabSz="914400" rtl="0" eaLnBrk="0" fontAlgn="base" latinLnBrk="0" hangingPunct="0">
              <a:lnSpc>
                <a:spcPct val="100000"/>
              </a:lnSpc>
              <a:spcBef>
                <a:spcPct val="0"/>
              </a:spcBef>
              <a:spcAft>
                <a:spcPct val="0"/>
              </a:spcAft>
              <a:buClrTx/>
              <a:buSzTx/>
              <a:buFontTx/>
              <a:buNone/>
              <a:tabLst/>
            </a:pPr>
            <a:r>
              <a:rPr lang="en-US" sz="1900" b="1" dirty="0">
                <a:solidFill>
                  <a:schemeClr val="accent2"/>
                </a:solidFill>
                <a:ea typeface="Times New Roman" pitchFamily="18" charset="0"/>
                <a:cs typeface="Times New Roman" pitchFamily="18" charset="0"/>
              </a:rPr>
              <a:t>Answer:</a:t>
            </a:r>
            <a:r>
              <a:rPr kumimoji="0" lang="en-US" sz="1900" b="0" i="0" u="none" strike="noStrike" cap="none" normalizeH="0" baseline="0" dirty="0">
                <a:ln>
                  <a:noFill/>
                </a:ln>
                <a:solidFill>
                  <a:schemeClr val="tx1"/>
                </a:solidFill>
                <a:effectLst/>
                <a:ea typeface="Times New Roman" pitchFamily="18" charset="0"/>
                <a:cs typeface="Times New Roman" pitchFamily="18" charset="0"/>
              </a:rPr>
              <a:t> If a previous employer is no longer available to secure proper documentation, you have alternatives.  You may be able to contact previous supervisors or managers, utilize past tax documents, or request the Social Security Itemized Statement of Earnings. </a:t>
            </a:r>
            <a:endParaRPr kumimoji="0" lang="en-US" sz="1900" b="0" i="0" u="none" strike="noStrike" cap="none" normalizeH="0" baseline="0" dirty="0">
              <a:ln>
                <a:noFill/>
              </a:ln>
              <a:solidFill>
                <a:schemeClr val="tx1"/>
              </a:solidFill>
              <a:effectLst/>
              <a:cs typeface="Arial" pitchFamily="34" charset="0"/>
            </a:endParaRPr>
          </a:p>
        </p:txBody>
      </p:sp>
      <p:sp>
        <p:nvSpPr>
          <p:cNvPr id="6" name="Action Button: Back or Previous 5">
            <a:hlinkClick r:id="" action="ppaction://hlinkshowjump?jump=previousslide" highlightClick="1"/>
          </p:cNvPr>
          <p:cNvSpPr>
            <a:spLocks noChangeAspect="1"/>
          </p:cNvSpPr>
          <p:nvPr/>
        </p:nvSpPr>
        <p:spPr>
          <a:xfrm>
            <a:off x="7924800" y="64008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Forward or Next 6">
            <a:hlinkClick r:id="rId2" action="ppaction://hlinksldjump" highlightClick="1"/>
          </p:cNvPr>
          <p:cNvSpPr>
            <a:spLocks noChangeAspect="1"/>
          </p:cNvSpPr>
          <p:nvPr/>
        </p:nvSpPr>
        <p:spPr>
          <a:xfrm>
            <a:off x="8305800" y="64008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3200400"/>
            <a:ext cx="6781800" cy="3505200"/>
          </a:xfrm>
        </p:spPr>
        <p:txBody>
          <a:bodyPr>
            <a:normAutofit/>
          </a:bodyPr>
          <a:lstStyle/>
          <a:p>
            <a:pPr algn="l"/>
            <a:r>
              <a:rPr lang="en-US" sz="3200" b="1" dirty="0">
                <a:solidFill>
                  <a:schemeClr val="tx1"/>
                </a:solidFill>
              </a:rPr>
              <a:t>Experiential learning is: </a:t>
            </a:r>
          </a:p>
          <a:p>
            <a:pPr lvl="1" algn="l">
              <a:spcAft>
                <a:spcPts val="600"/>
              </a:spcAft>
              <a:buFont typeface="Wingdings" pitchFamily="2" charset="2"/>
              <a:buChar char="§"/>
            </a:pPr>
            <a:r>
              <a:rPr lang="en-US" sz="2600" b="1" dirty="0">
                <a:solidFill>
                  <a:srgbClr val="C00000"/>
                </a:solidFill>
              </a:rPr>
              <a:t>learning acquired outside of traditional classroom settings</a:t>
            </a:r>
          </a:p>
          <a:p>
            <a:pPr lvl="1" algn="l">
              <a:spcAft>
                <a:spcPts val="600"/>
              </a:spcAft>
              <a:buFont typeface="Wingdings" pitchFamily="2" charset="2"/>
              <a:buChar char="§"/>
            </a:pPr>
            <a:r>
              <a:rPr lang="en-US" sz="2600" b="1" dirty="0">
                <a:solidFill>
                  <a:srgbClr val="C00000"/>
                </a:solidFill>
              </a:rPr>
              <a:t>learning through reflective thinking on  professional/personal experiences</a:t>
            </a:r>
          </a:p>
          <a:p>
            <a:pPr lvl="1" algn="l">
              <a:spcAft>
                <a:spcPts val="600"/>
              </a:spcAft>
              <a:buClr>
                <a:srgbClr val="9B2D1F"/>
              </a:buClr>
              <a:buFont typeface="Wingdings" pitchFamily="2" charset="2"/>
              <a:buChar char="§"/>
            </a:pPr>
            <a:r>
              <a:rPr lang="en-US" sz="2600" b="1" dirty="0">
                <a:solidFill>
                  <a:srgbClr val="C00000"/>
                </a:solidFill>
              </a:rPr>
              <a:t>learning by doing </a:t>
            </a:r>
          </a:p>
          <a:p>
            <a:pPr lvl="1" algn="l"/>
            <a:endParaRPr lang="en-US" sz="2600" b="1" dirty="0">
              <a:solidFill>
                <a:srgbClr val="C00000"/>
              </a:solidFill>
            </a:endParaRPr>
          </a:p>
        </p:txBody>
      </p:sp>
      <p:sp>
        <p:nvSpPr>
          <p:cNvPr id="3" name="Title 2"/>
          <p:cNvSpPr>
            <a:spLocks noGrp="1"/>
          </p:cNvSpPr>
          <p:nvPr>
            <p:ph type="ctrTitle"/>
          </p:nvPr>
        </p:nvSpPr>
        <p:spPr>
          <a:xfrm>
            <a:off x="609600" y="1752600"/>
            <a:ext cx="8229600" cy="1066800"/>
          </a:xfrm>
        </p:spPr>
        <p:txBody>
          <a:bodyPr>
            <a:normAutofit fontScale="90000"/>
          </a:bodyPr>
          <a:lstStyle/>
          <a:p>
            <a:r>
              <a:rPr lang="en-US" b="1" dirty="0">
                <a:solidFill>
                  <a:schemeClr val="bg1"/>
                </a:solidFill>
                <a:latin typeface="+mn-lt"/>
              </a:rPr>
              <a:t>What Is </a:t>
            </a:r>
            <a:r>
              <a:rPr lang="en-US" sz="3600" b="1" dirty="0">
                <a:solidFill>
                  <a:schemeClr val="bg1"/>
                </a:solidFill>
                <a:latin typeface="+mn-lt"/>
              </a:rPr>
              <a:t>Experiential</a:t>
            </a:r>
            <a:r>
              <a:rPr lang="en-US" b="1" dirty="0">
                <a:solidFill>
                  <a:schemeClr val="bg1"/>
                </a:solidFill>
                <a:latin typeface="+mn-lt"/>
              </a:rPr>
              <a:t> </a:t>
            </a:r>
            <a:br>
              <a:rPr lang="en-US" b="1" dirty="0">
                <a:solidFill>
                  <a:schemeClr val="bg1"/>
                </a:solidFill>
                <a:latin typeface="+mn-lt"/>
              </a:rPr>
            </a:br>
            <a:r>
              <a:rPr lang="en-US" b="1" dirty="0">
                <a:solidFill>
                  <a:schemeClr val="bg1"/>
                </a:solidFill>
                <a:latin typeface="+mn-lt"/>
              </a:rPr>
              <a:t>Learning ?</a:t>
            </a:r>
            <a:endParaRPr lang="en-US" dirty="0">
              <a:solidFill>
                <a:schemeClr val="bg1"/>
              </a:solidFill>
              <a:latin typeface="+mn-lt"/>
            </a:endParaRPr>
          </a:p>
        </p:txBody>
      </p:sp>
      <p:pic>
        <p:nvPicPr>
          <p:cNvPr id="5122" name="Picture 2" descr="C:\Users\jlongo\AppData\Local\Microsoft\Windows\Temporary Internet Files\Content.IE5\NOXMW2WD\MP900443488[1].jpg"/>
          <p:cNvPicPr>
            <a:picLocks noChangeAspect="1" noChangeArrowheads="1"/>
          </p:cNvPicPr>
          <p:nvPr/>
        </p:nvPicPr>
        <p:blipFill>
          <a:blip r:embed="rId2" cstate="print"/>
          <a:srcRect/>
          <a:stretch>
            <a:fillRect/>
          </a:stretch>
        </p:blipFill>
        <p:spPr bwMode="auto">
          <a:xfrm>
            <a:off x="7086600" y="3505200"/>
            <a:ext cx="1828800" cy="2739970"/>
          </a:xfrm>
          <a:prstGeom prst="rect">
            <a:avLst/>
          </a:prstGeom>
          <a:noFill/>
        </p:spPr>
      </p:pic>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44688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
            <a:duotone>
              <a:schemeClr val="bg1">
                <a:tint val="95000"/>
                <a:satMod val="200000"/>
              </a:schemeClr>
              <a:schemeClr val="bg1">
                <a:shade val="80000"/>
                <a:satMod val="100000"/>
              </a:schemeClr>
            </a:duotone>
            <a:lum/>
          </a:blip>
          <a:srcRect/>
          <a:tile tx="0" ty="0" sx="55000" sy="55000" flip="none" algn="tl"/>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048000"/>
            <a:ext cx="8763000" cy="3657600"/>
          </a:xfrm>
        </p:spPr>
        <p:txBody>
          <a:bodyPr>
            <a:normAutofit fontScale="62500" lnSpcReduction="20000"/>
          </a:bodyPr>
          <a:lstStyle/>
          <a:p>
            <a:pPr lvl="6" algn="l"/>
            <a:endParaRPr lang="en-US" sz="2000" b="1" dirty="0">
              <a:solidFill>
                <a:srgbClr val="9E9898"/>
              </a:solidFill>
            </a:endParaRPr>
          </a:p>
          <a:p>
            <a:pPr lvl="0">
              <a:buClr>
                <a:srgbClr val="D34817"/>
              </a:buClr>
            </a:pPr>
            <a:r>
              <a:rPr lang="en-US" sz="5100" b="1" dirty="0">
                <a:solidFill>
                  <a:schemeClr val="tx1"/>
                </a:solidFill>
              </a:rPr>
              <a:t>The Experiential Learning Portfolio is:</a:t>
            </a:r>
          </a:p>
          <a:p>
            <a:pPr lvl="0" algn="l">
              <a:spcBef>
                <a:spcPts val="400"/>
              </a:spcBef>
              <a:buClr>
                <a:srgbClr val="D34817"/>
              </a:buClr>
            </a:pPr>
            <a:endParaRPr lang="en-US" sz="1100" b="1" dirty="0">
              <a:solidFill>
                <a:srgbClr val="C00000"/>
              </a:solidFill>
            </a:endParaRPr>
          </a:p>
          <a:p>
            <a:pPr lvl="1" algn="l">
              <a:lnSpc>
                <a:spcPct val="80000"/>
              </a:lnSpc>
              <a:spcBef>
                <a:spcPts val="400"/>
              </a:spcBef>
              <a:spcAft>
                <a:spcPts val="200"/>
              </a:spcAft>
              <a:buClr>
                <a:srgbClr val="D34817"/>
              </a:buClr>
              <a:buFont typeface="Wingdings" pitchFamily="2" charset="2"/>
              <a:buChar char="§"/>
            </a:pPr>
            <a:r>
              <a:rPr lang="en-US" sz="3800" b="1" dirty="0">
                <a:solidFill>
                  <a:srgbClr val="C00000"/>
                </a:solidFill>
              </a:rPr>
              <a:t> used by over 1,200 colleges &amp; universities in the United  </a:t>
            </a:r>
          </a:p>
          <a:p>
            <a:pPr lvl="1" algn="l">
              <a:lnSpc>
                <a:spcPct val="80000"/>
              </a:lnSpc>
              <a:spcBef>
                <a:spcPts val="400"/>
              </a:spcBef>
              <a:spcAft>
                <a:spcPts val="200"/>
              </a:spcAft>
              <a:buClr>
                <a:srgbClr val="D34817"/>
              </a:buClr>
            </a:pPr>
            <a:r>
              <a:rPr lang="en-US" sz="3800" b="1" dirty="0">
                <a:solidFill>
                  <a:srgbClr val="C00000"/>
                </a:solidFill>
              </a:rPr>
              <a:t>   States for granting academic credit for such learning</a:t>
            </a:r>
          </a:p>
          <a:p>
            <a:pPr lvl="1" algn="l">
              <a:spcBef>
                <a:spcPts val="400"/>
              </a:spcBef>
              <a:spcAft>
                <a:spcPts val="200"/>
              </a:spcAft>
              <a:buClr>
                <a:srgbClr val="D34817"/>
              </a:buClr>
            </a:pPr>
            <a:endParaRPr lang="en-US" sz="800" b="1" dirty="0">
              <a:solidFill>
                <a:srgbClr val="C00000"/>
              </a:solidFill>
            </a:endParaRPr>
          </a:p>
          <a:p>
            <a:pPr lvl="1" algn="l">
              <a:lnSpc>
                <a:spcPct val="80000"/>
              </a:lnSpc>
              <a:spcBef>
                <a:spcPts val="400"/>
              </a:spcBef>
              <a:buClr>
                <a:srgbClr val="D34817"/>
              </a:buClr>
              <a:buFont typeface="Wingdings" pitchFamily="2" charset="2"/>
              <a:buChar char="§"/>
            </a:pPr>
            <a:r>
              <a:rPr lang="en-US" sz="3800" b="1" dirty="0">
                <a:solidFill>
                  <a:srgbClr val="C00000"/>
                </a:solidFill>
              </a:rPr>
              <a:t> one method used at PACE whereby students can demonstrate  </a:t>
            </a:r>
          </a:p>
          <a:p>
            <a:pPr lvl="1" algn="l">
              <a:lnSpc>
                <a:spcPct val="80000"/>
              </a:lnSpc>
              <a:spcBef>
                <a:spcPts val="400"/>
              </a:spcBef>
              <a:buClr>
                <a:srgbClr val="D34817"/>
              </a:buClr>
            </a:pPr>
            <a:r>
              <a:rPr lang="en-US" sz="3800" b="1" dirty="0">
                <a:solidFill>
                  <a:srgbClr val="C00000"/>
                </a:solidFill>
              </a:rPr>
              <a:t>   learning from experience and obtain credit toward their  </a:t>
            </a:r>
          </a:p>
          <a:p>
            <a:pPr lvl="1" algn="l">
              <a:lnSpc>
                <a:spcPct val="80000"/>
              </a:lnSpc>
              <a:spcBef>
                <a:spcPts val="400"/>
              </a:spcBef>
              <a:buClr>
                <a:srgbClr val="D34817"/>
              </a:buClr>
            </a:pPr>
            <a:r>
              <a:rPr lang="en-US" sz="3800" b="1" dirty="0">
                <a:solidFill>
                  <a:srgbClr val="C00000"/>
                </a:solidFill>
              </a:rPr>
              <a:t>   degrees</a:t>
            </a:r>
          </a:p>
          <a:p>
            <a:pPr lvl="1" algn="l">
              <a:buClr>
                <a:srgbClr val="D34817"/>
              </a:buClr>
            </a:pPr>
            <a:endParaRPr lang="en-US" sz="800" b="1" dirty="0">
              <a:solidFill>
                <a:srgbClr val="C00000"/>
              </a:solidFill>
            </a:endParaRPr>
          </a:p>
          <a:p>
            <a:pPr lvl="1" algn="l">
              <a:lnSpc>
                <a:spcPct val="120000"/>
              </a:lnSpc>
              <a:spcBef>
                <a:spcPts val="400"/>
              </a:spcBef>
              <a:spcAft>
                <a:spcPts val="200"/>
              </a:spcAft>
              <a:buClr>
                <a:srgbClr val="D34817"/>
              </a:buClr>
              <a:buFont typeface="Wingdings" pitchFamily="2" charset="2"/>
              <a:buChar char="§"/>
            </a:pPr>
            <a:r>
              <a:rPr lang="en-US" sz="3800" b="1" dirty="0">
                <a:solidFill>
                  <a:srgbClr val="C00000"/>
                </a:solidFill>
              </a:rPr>
              <a:t> completed and submitted fully online in the Canvas Learning</a:t>
            </a:r>
            <a:br>
              <a:rPr lang="en-US" sz="3800" b="1" dirty="0">
                <a:solidFill>
                  <a:srgbClr val="C00000"/>
                </a:solidFill>
              </a:rPr>
            </a:br>
            <a:r>
              <a:rPr lang="en-US" sz="3800" b="1" dirty="0">
                <a:solidFill>
                  <a:srgbClr val="C00000"/>
                </a:solidFill>
              </a:rPr>
              <a:t>   Management System</a:t>
            </a:r>
            <a:endParaRPr lang="en-US" sz="1000" b="1" dirty="0">
              <a:solidFill>
                <a:srgbClr val="C00000"/>
              </a:solidFill>
            </a:endParaRPr>
          </a:p>
          <a:p>
            <a:pPr algn="l">
              <a:lnSpc>
                <a:spcPct val="120000"/>
              </a:lnSpc>
              <a:buFont typeface="Wingdings" pitchFamily="2" charset="2"/>
              <a:buChar char="q"/>
            </a:pPr>
            <a:endParaRPr lang="en-US" b="1" dirty="0">
              <a:solidFill>
                <a:srgbClr val="C00000"/>
              </a:solidFill>
            </a:endParaRPr>
          </a:p>
          <a:p>
            <a:pPr algn="l">
              <a:buFont typeface="Wingdings" pitchFamily="2" charset="2"/>
              <a:buChar char="q"/>
            </a:pPr>
            <a:endParaRPr lang="en-US" b="1" dirty="0">
              <a:solidFill>
                <a:srgbClr val="C00000"/>
              </a:solidFill>
            </a:endParaRPr>
          </a:p>
        </p:txBody>
      </p:sp>
      <p:sp>
        <p:nvSpPr>
          <p:cNvPr id="3" name="Title 2"/>
          <p:cNvSpPr>
            <a:spLocks noGrp="1"/>
          </p:cNvSpPr>
          <p:nvPr>
            <p:ph type="ctrTitle"/>
          </p:nvPr>
        </p:nvSpPr>
        <p:spPr/>
        <p:txBody>
          <a:bodyPr/>
          <a:lstStyle/>
          <a:p>
            <a:r>
              <a:rPr lang="en-US" b="1" dirty="0">
                <a:solidFill>
                  <a:schemeClr val="bg1"/>
                </a:solidFill>
                <a:latin typeface="+mn-lt"/>
              </a:rPr>
              <a:t>What Is An Experiential </a:t>
            </a:r>
            <a:br>
              <a:rPr lang="en-US" b="1" dirty="0">
                <a:solidFill>
                  <a:schemeClr val="bg1"/>
                </a:solidFill>
                <a:latin typeface="+mn-lt"/>
              </a:rPr>
            </a:br>
            <a:r>
              <a:rPr lang="en-US" b="1" dirty="0">
                <a:solidFill>
                  <a:schemeClr val="bg1"/>
                </a:solidFill>
                <a:latin typeface="+mn-lt"/>
              </a:rPr>
              <a:t>Learning  Portfolio? (ELP)</a:t>
            </a:r>
            <a:endParaRPr lang="en-US" dirty="0">
              <a:solidFill>
                <a:schemeClr val="bg1"/>
              </a:solidFill>
              <a:latin typeface="+mn-lt"/>
            </a:endParaRPr>
          </a:p>
        </p:txBody>
      </p:sp>
      <p:sp>
        <p:nvSpPr>
          <p:cNvPr id="5" name="Action Button: Back or Previous 4">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Forward or Next 5">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86" y="533400"/>
            <a:ext cx="44688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019800"/>
            <a:ext cx="8915400" cy="307777"/>
          </a:xfrm>
        </p:spPr>
        <p:txBody>
          <a:bodyPr wrap="square" lIns="0" tIns="0" rIns="0" bIns="0" anchor="t" anchorCtr="0">
            <a:spAutoFit/>
          </a:bodyPr>
          <a:lstStyle/>
          <a:p>
            <a:pPr marL="287338" lvl="1">
              <a:buNone/>
            </a:pPr>
            <a:r>
              <a:rPr lang="en-US" sz="2000" b="1" dirty="0">
                <a:solidFill>
                  <a:srgbClr val="C00000"/>
                </a:solidFill>
              </a:rPr>
              <a:t>Only 23 % of non-ELP students completed a degree vs. 89% of the ELP students.</a:t>
            </a:r>
          </a:p>
        </p:txBody>
      </p:sp>
      <p:graphicFrame>
        <p:nvGraphicFramePr>
          <p:cNvPr id="5" name="Chart 4"/>
          <p:cNvGraphicFramePr>
            <a:graphicFrameLocks/>
          </p:cNvGraphicFramePr>
          <p:nvPr/>
        </p:nvGraphicFramePr>
        <p:xfrm>
          <a:off x="211873" y="2748776"/>
          <a:ext cx="86106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85800" y="2362200"/>
            <a:ext cx="7315200" cy="738664"/>
          </a:xfrm>
          <a:prstGeom prst="rect">
            <a:avLst/>
          </a:prstGeom>
        </p:spPr>
        <p:txBody>
          <a:bodyPr wrap="square" lIns="0" tIns="0" rIns="0" bIns="0">
            <a:spAutoFit/>
          </a:bodyPr>
          <a:lstStyle/>
          <a:p>
            <a:pPr algn="ctr"/>
            <a:r>
              <a:rPr lang="en-US" sz="2400" b="1" dirty="0">
                <a:solidFill>
                  <a:srgbClr val="C00000"/>
                </a:solidFill>
              </a:rPr>
              <a:t>Barry - PACE Degree Completion Comparison</a:t>
            </a:r>
          </a:p>
          <a:p>
            <a:endParaRPr lang="en-US" sz="2400" b="1" dirty="0">
              <a:solidFill>
                <a:srgbClr val="C00000"/>
              </a:solidFill>
            </a:endParaRPr>
          </a:p>
        </p:txBody>
      </p:sp>
      <p:sp>
        <p:nvSpPr>
          <p:cNvPr id="8" name="Rounded Rectangle 7"/>
          <p:cNvSpPr/>
          <p:nvPr/>
        </p:nvSpPr>
        <p:spPr>
          <a:xfrm>
            <a:off x="228600" y="1524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Why Complete a ELP through Prior Learning Assessment PLA)?</a:t>
            </a:r>
          </a:p>
        </p:txBody>
      </p:sp>
      <p:sp>
        <p:nvSpPr>
          <p:cNvPr id="10" name="Rectangle 9"/>
          <p:cNvSpPr/>
          <p:nvPr/>
        </p:nvSpPr>
        <p:spPr>
          <a:xfrm>
            <a:off x="304800" y="1371600"/>
            <a:ext cx="8610600" cy="923330"/>
          </a:xfrm>
          <a:prstGeom prst="rect">
            <a:avLst/>
          </a:prstGeom>
        </p:spPr>
        <p:txBody>
          <a:bodyPr wrap="square" lIns="0" tIns="0" rIns="0" bIns="0">
            <a:spAutoFit/>
          </a:bodyPr>
          <a:lstStyle/>
          <a:p>
            <a:pPr algn="ctr"/>
            <a:r>
              <a:rPr lang="en-US" sz="3000" b="1" dirty="0">
                <a:solidFill>
                  <a:srgbClr val="353333"/>
                </a:solidFill>
              </a:rPr>
              <a:t>Adults who earn ELP credit have </a:t>
            </a:r>
          </a:p>
          <a:p>
            <a:pPr algn="ctr"/>
            <a:r>
              <a:rPr lang="en-US" sz="3000" b="1" dirty="0">
                <a:solidFill>
                  <a:srgbClr val="353333"/>
                </a:solidFill>
              </a:rPr>
              <a:t>better graduation rates (CAEL Research Study, 2010)</a:t>
            </a:r>
          </a:p>
        </p:txBody>
      </p:sp>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Forward or Next 8">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80929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363147" y="3200400"/>
            <a:ext cx="6172200" cy="3505200"/>
          </a:xfrm>
        </p:spPr>
        <p:txBody>
          <a:bodyPr>
            <a:normAutofit fontScale="62500" lnSpcReduction="20000"/>
          </a:bodyPr>
          <a:lstStyle/>
          <a:p>
            <a:pPr>
              <a:lnSpc>
                <a:spcPct val="110000"/>
              </a:lnSpc>
              <a:buNone/>
            </a:pPr>
            <a:r>
              <a:rPr lang="en-US" sz="3800" b="1" dirty="0">
                <a:solidFill>
                  <a:srgbClr val="3D3939"/>
                </a:solidFill>
              </a:rPr>
              <a:t>Earn up to 30 credits from your portfolio - </a:t>
            </a:r>
          </a:p>
          <a:p>
            <a:pPr lvl="2">
              <a:lnSpc>
                <a:spcPct val="110000"/>
              </a:lnSpc>
              <a:buNone/>
            </a:pPr>
            <a:r>
              <a:rPr lang="en-US" sz="3800" b="1" dirty="0">
                <a:solidFill>
                  <a:srgbClr val="3D3939"/>
                </a:solidFill>
              </a:rPr>
              <a:t>     the equivalent of one year of  </a:t>
            </a:r>
          </a:p>
          <a:p>
            <a:pPr lvl="2">
              <a:lnSpc>
                <a:spcPct val="110000"/>
              </a:lnSpc>
              <a:buNone/>
            </a:pPr>
            <a:r>
              <a:rPr lang="en-US" sz="3800" b="1" dirty="0">
                <a:solidFill>
                  <a:srgbClr val="3D3939"/>
                </a:solidFill>
              </a:rPr>
              <a:t>                college courses</a:t>
            </a:r>
          </a:p>
          <a:p>
            <a:pPr>
              <a:lnSpc>
                <a:spcPct val="110000"/>
              </a:lnSpc>
              <a:buNone/>
            </a:pPr>
            <a:endParaRPr lang="en-US" dirty="0"/>
          </a:p>
          <a:p>
            <a:pPr>
              <a:buNone/>
            </a:pPr>
            <a:r>
              <a:rPr lang="en-US" sz="2800" dirty="0"/>
              <a:t>    “ </a:t>
            </a:r>
            <a:r>
              <a:rPr lang="en-US" sz="3400" b="1" i="1" dirty="0"/>
              <a:t>It really made me stop and think. It reinforced my belief in myself. I tend to get so caught up in everyday situations that I forget that I ever did something, you know, fifteen years ago. I think the portfolio is one of the most rewarding pieces of work that I have ever done</a:t>
            </a:r>
            <a:r>
              <a:rPr lang="en-US" sz="3400" dirty="0"/>
              <a:t>.” </a:t>
            </a:r>
            <a:r>
              <a:rPr lang="en-US" sz="3600" b="1" i="1" dirty="0"/>
              <a:t>(actual testimonial from PACE student)</a:t>
            </a:r>
            <a:r>
              <a:rPr lang="en-US" sz="3400" dirty="0"/>
              <a:t>                                                                                                          </a:t>
            </a:r>
          </a:p>
        </p:txBody>
      </p:sp>
      <p:sp>
        <p:nvSpPr>
          <p:cNvPr id="6" name="Rounded Rectangle 5"/>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What the Portfolio Can Do For You!</a:t>
            </a:r>
          </a:p>
        </p:txBody>
      </p:sp>
      <p:sp>
        <p:nvSpPr>
          <p:cNvPr id="8" name="Rectangle 7"/>
          <p:cNvSpPr/>
          <p:nvPr/>
        </p:nvSpPr>
        <p:spPr>
          <a:xfrm>
            <a:off x="533400" y="1524000"/>
            <a:ext cx="8305800" cy="584775"/>
          </a:xfrm>
          <a:prstGeom prst="rect">
            <a:avLst/>
          </a:prstGeom>
        </p:spPr>
        <p:txBody>
          <a:bodyPr wrap="square">
            <a:spAutoFit/>
          </a:bodyPr>
          <a:lstStyle/>
          <a:p>
            <a:pPr lvl="0" algn="ctr"/>
            <a:r>
              <a:rPr lang="en-US" sz="3200" b="1" dirty="0">
                <a:solidFill>
                  <a:srgbClr val="433F3F"/>
                </a:solidFill>
              </a:rPr>
              <a:t>Earn your degree in a shorter period of time</a:t>
            </a:r>
          </a:p>
        </p:txBody>
      </p:sp>
      <p:pic>
        <p:nvPicPr>
          <p:cNvPr id="9" name="Picture 8" descr="image005.png"/>
          <p:cNvPicPr>
            <a:picLocks noChangeAspect="1"/>
          </p:cNvPicPr>
          <p:nvPr/>
        </p:nvPicPr>
        <p:blipFill>
          <a:blip r:embed="rId2" cstate="print"/>
          <a:stretch>
            <a:fillRect/>
          </a:stretch>
        </p:blipFill>
        <p:spPr>
          <a:xfrm>
            <a:off x="381000" y="3340506"/>
            <a:ext cx="1723810" cy="1904762"/>
          </a:xfrm>
          <a:prstGeom prst="rect">
            <a:avLst/>
          </a:prstGeom>
        </p:spPr>
      </p:pic>
      <p:sp>
        <p:nvSpPr>
          <p:cNvPr id="10" name="Rectangle 9"/>
          <p:cNvSpPr/>
          <p:nvPr/>
        </p:nvSpPr>
        <p:spPr>
          <a:xfrm>
            <a:off x="1143000" y="2438400"/>
            <a:ext cx="6934200" cy="584775"/>
          </a:xfrm>
          <a:prstGeom prst="rect">
            <a:avLst/>
          </a:prstGeom>
        </p:spPr>
        <p:txBody>
          <a:bodyPr wrap="square">
            <a:spAutoFit/>
          </a:bodyPr>
          <a:lstStyle/>
          <a:p>
            <a:pPr>
              <a:buFont typeface="Wingdings" pitchFamily="2" charset="2"/>
              <a:buChar char="q"/>
            </a:pPr>
            <a:r>
              <a:rPr lang="en-US" sz="3200" b="1" dirty="0">
                <a:solidFill>
                  <a:srgbClr val="C00000"/>
                </a:solidFill>
              </a:rPr>
              <a:t> Reduce time to degree completion</a:t>
            </a:r>
          </a:p>
        </p:txBody>
      </p:sp>
      <p:sp>
        <p:nvSpPr>
          <p:cNvPr id="7" name="Action Button: Back or Previous 6">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Forward or Next 10">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2743200"/>
            <a:ext cx="7772400" cy="3581400"/>
          </a:xfrm>
        </p:spPr>
        <p:txBody>
          <a:bodyPr>
            <a:normAutofit lnSpcReduction="10000"/>
          </a:bodyPr>
          <a:lstStyle/>
          <a:p>
            <a:pPr algn="ctr"/>
            <a:r>
              <a:rPr lang="en-US" b="1" dirty="0"/>
              <a:t>SAVE $– up to $13,000 plus in tuition!</a:t>
            </a:r>
          </a:p>
          <a:p>
            <a:pPr algn="ctr">
              <a:buNone/>
            </a:pPr>
            <a:r>
              <a:rPr lang="en-US" sz="2800" b="1" dirty="0"/>
              <a:t>     </a:t>
            </a:r>
            <a:r>
              <a:rPr lang="en-US" sz="2400" b="1" dirty="0"/>
              <a:t>30 credits awarded   x  $454 per credit = $13,650</a:t>
            </a:r>
          </a:p>
          <a:p>
            <a:pPr lvl="2">
              <a:buNone/>
            </a:pPr>
            <a:endParaRPr lang="en-US" dirty="0"/>
          </a:p>
          <a:p>
            <a:r>
              <a:rPr lang="en-US" sz="2400" b="1" i="1" dirty="0"/>
              <a:t>“Received excellent support from the Barry staff in completion of my portfolio.  The Barry Team was there for me every step of way.  The portfolio development gave me an opportunity to access the value and apply the knowledge of my learning experiences over time”…</a:t>
            </a:r>
          </a:p>
          <a:p>
            <a:pPr algn="r">
              <a:buNone/>
            </a:pPr>
            <a:r>
              <a:rPr lang="en-US" sz="2400" b="1" i="1" dirty="0"/>
              <a:t>(actual testimonial from PACE student</a:t>
            </a:r>
            <a:r>
              <a:rPr lang="en-US" sz="1800" i="1" dirty="0"/>
              <a:t>)</a:t>
            </a:r>
          </a:p>
        </p:txBody>
      </p:sp>
      <p:sp>
        <p:nvSpPr>
          <p:cNvPr id="6" name="Rounded Rectangle 5"/>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j-ea"/>
                <a:cs typeface="+mj-cs"/>
              </a:rPr>
              <a:t>What the Portfolio Can Do For You!</a:t>
            </a:r>
          </a:p>
        </p:txBody>
      </p:sp>
      <p:sp>
        <p:nvSpPr>
          <p:cNvPr id="7" name="Rectangle 6"/>
          <p:cNvSpPr/>
          <p:nvPr/>
        </p:nvSpPr>
        <p:spPr>
          <a:xfrm>
            <a:off x="1981200" y="1828800"/>
            <a:ext cx="5291833" cy="584775"/>
          </a:xfrm>
          <a:prstGeom prst="rect">
            <a:avLst/>
          </a:prstGeom>
        </p:spPr>
        <p:txBody>
          <a:bodyPr wrap="none">
            <a:spAutoFit/>
          </a:bodyPr>
          <a:lstStyle/>
          <a:p>
            <a:pPr lvl="0" indent="-274320" algn="ctr">
              <a:spcBef>
                <a:spcPts val="580"/>
              </a:spcBef>
              <a:buClr>
                <a:srgbClr val="D34817"/>
              </a:buClr>
              <a:buSzPct val="85000"/>
            </a:pPr>
            <a:r>
              <a:rPr lang="en-US" sz="3200" b="1" dirty="0">
                <a:solidFill>
                  <a:srgbClr val="373535"/>
                </a:solidFill>
              </a:rPr>
              <a:t>Save money on cost of tuition</a:t>
            </a:r>
          </a:p>
        </p:txBody>
      </p:sp>
      <p:pic>
        <p:nvPicPr>
          <p:cNvPr id="8" name="Picture 7" descr="C:\Users\jlongo\AppData\Local\Microsoft\Windows\Temporary Internet Files\Content.IE5\NOXMW2WD\MP900433118[1].jpg"/>
          <p:cNvPicPr/>
          <p:nvPr/>
        </p:nvPicPr>
        <p:blipFill>
          <a:blip r:embed="rId3" cstate="print"/>
          <a:stretch>
            <a:fillRect/>
          </a:stretch>
        </p:blipFill>
        <p:spPr bwMode="auto">
          <a:xfrm>
            <a:off x="152400" y="1600200"/>
            <a:ext cx="2050843" cy="1892300"/>
          </a:xfrm>
          <a:prstGeom prst="rect">
            <a:avLst/>
          </a:prstGeom>
          <a:ln>
            <a:noFill/>
          </a:ln>
          <a:effectLst>
            <a:softEdge rad="112500"/>
          </a:effectLst>
        </p:spPr>
      </p:pic>
      <p:sp>
        <p:nvSpPr>
          <p:cNvPr id="9" name="Action Button: Back or Previous 8">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Forward or Next 9">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667000"/>
            <a:ext cx="8229600" cy="3810000"/>
          </a:xfrm>
        </p:spPr>
        <p:txBody>
          <a:bodyPr>
            <a:normAutofit fontScale="92500" lnSpcReduction="20000"/>
          </a:bodyPr>
          <a:lstStyle/>
          <a:p>
            <a:pPr marL="0" marR="0" algn="ctr">
              <a:lnSpc>
                <a:spcPct val="115000"/>
              </a:lnSpc>
              <a:spcBef>
                <a:spcPts val="0"/>
              </a:spcBef>
              <a:spcAft>
                <a:spcPts val="1000"/>
              </a:spcAft>
              <a:buFont typeface="Wingdings" pitchFamily="2" charset="2"/>
              <a:buChar char="q"/>
            </a:pPr>
            <a:r>
              <a:rPr lang="en-US" b="1" dirty="0">
                <a:solidFill>
                  <a:srgbClr val="C00000"/>
                </a:solidFill>
              </a:rPr>
              <a:t>Your completed portfolio can also serve as your Lifelong Learning and Professional Development Tool</a:t>
            </a:r>
          </a:p>
          <a:p>
            <a:pPr marL="548640" lvl="2" defTabSz="569913">
              <a:lnSpc>
                <a:spcPct val="115000"/>
              </a:lnSpc>
              <a:spcBef>
                <a:spcPts val="0"/>
              </a:spcBef>
              <a:spcAft>
                <a:spcPts val="400"/>
              </a:spcAft>
              <a:buClr>
                <a:schemeClr val="accent1"/>
              </a:buClr>
              <a:buFont typeface="Wingdings" pitchFamily="2" charset="2"/>
              <a:buChar char="§"/>
            </a:pPr>
            <a:r>
              <a:rPr lang="en-US" sz="2600" b="1" dirty="0"/>
              <a:t>	A comprehensive record of your skills &amp; experience!</a:t>
            </a:r>
          </a:p>
          <a:p>
            <a:pPr marL="548640" lvl="2" defTabSz="569913">
              <a:lnSpc>
                <a:spcPct val="115000"/>
              </a:lnSpc>
              <a:spcBef>
                <a:spcPts val="0"/>
              </a:spcBef>
              <a:spcAft>
                <a:spcPts val="400"/>
              </a:spcAft>
              <a:buClr>
                <a:schemeClr val="accent1"/>
              </a:buClr>
              <a:buFont typeface="Wingdings" pitchFamily="2" charset="2"/>
              <a:buChar char="§"/>
            </a:pPr>
            <a:r>
              <a:rPr lang="en-US" sz="2600" b="1" dirty="0"/>
              <a:t>Great for job interviews,  career advancement, and a roadmap of your future goals!</a:t>
            </a:r>
          </a:p>
          <a:p>
            <a:pPr marL="548005" lvl="2">
              <a:lnSpc>
                <a:spcPct val="115000"/>
              </a:lnSpc>
              <a:spcBef>
                <a:spcPts val="0"/>
              </a:spcBef>
              <a:spcAft>
                <a:spcPts val="400"/>
              </a:spcAft>
              <a:buNone/>
            </a:pPr>
            <a:r>
              <a:rPr lang="en-US" sz="1500" b="1" dirty="0"/>
              <a:t>	</a:t>
            </a:r>
          </a:p>
          <a:p>
            <a:pPr marL="692150" lvl="3" defTabSz="736600">
              <a:lnSpc>
                <a:spcPct val="115000"/>
              </a:lnSpc>
              <a:spcBef>
                <a:spcPts val="0"/>
              </a:spcBef>
              <a:spcAft>
                <a:spcPts val="400"/>
              </a:spcAft>
            </a:pPr>
            <a:r>
              <a:rPr lang="en-US" sz="2200" b="1" i="1" dirty="0"/>
              <a:t>“…</a:t>
            </a:r>
            <a:r>
              <a:rPr lang="en-US" sz="2600" b="1" i="1" dirty="0"/>
              <a:t>It has actually opened my eyes on what I have really accomplished and motivated me to keep moving. I am proud to say that thanks to this, I was promoted at work”. (actual testimonial from PACE student)</a:t>
            </a:r>
            <a:endParaRPr lang="en-US" sz="2600" b="1" dirty="0"/>
          </a:p>
          <a:p>
            <a:pPr>
              <a:buNone/>
            </a:pPr>
            <a:endParaRPr lang="en-US" b="1" dirty="0"/>
          </a:p>
        </p:txBody>
      </p:sp>
      <p:sp>
        <p:nvSpPr>
          <p:cNvPr id="6" name="Rounded Rectangle 5"/>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chemeClr val="bg1"/>
                </a:solidFill>
                <a:ea typeface="+mj-ea"/>
                <a:cs typeface="+mj-cs"/>
              </a:rPr>
              <a:t>What the Portfolio Can Do For You!</a:t>
            </a:r>
          </a:p>
        </p:txBody>
      </p:sp>
      <p:sp>
        <p:nvSpPr>
          <p:cNvPr id="7" name="Rectangle 6"/>
          <p:cNvSpPr/>
          <p:nvPr/>
        </p:nvSpPr>
        <p:spPr>
          <a:xfrm>
            <a:off x="228600" y="1600200"/>
            <a:ext cx="8686800" cy="907941"/>
          </a:xfrm>
          <a:prstGeom prst="rect">
            <a:avLst/>
          </a:prstGeom>
        </p:spPr>
        <p:txBody>
          <a:bodyPr wrap="square">
            <a:spAutoFit/>
          </a:bodyPr>
          <a:lstStyle/>
          <a:p>
            <a:pPr algn="ctr">
              <a:spcAft>
                <a:spcPts val="600"/>
              </a:spcAft>
            </a:pPr>
            <a:r>
              <a:rPr lang="en-US" sz="2400" b="1" dirty="0"/>
              <a:t>Allows for a richer, self-reflective, student-centered </a:t>
            </a:r>
          </a:p>
          <a:p>
            <a:pPr algn="ctr">
              <a:spcAft>
                <a:spcPts val="600"/>
              </a:spcAft>
            </a:pPr>
            <a:r>
              <a:rPr lang="en-US" sz="2400" b="1" dirty="0"/>
              <a:t>approach to learning</a:t>
            </a:r>
          </a:p>
        </p:txBody>
      </p:sp>
      <p:sp>
        <p:nvSpPr>
          <p:cNvPr id="5" name="Action Button: Back or Previous 4">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1" y="2743200"/>
            <a:ext cx="8705360" cy="3581400"/>
          </a:xfrm>
        </p:spPr>
        <p:txBody>
          <a:bodyPr>
            <a:normAutofit/>
          </a:bodyPr>
          <a:lstStyle/>
          <a:p>
            <a:pPr marL="0" marR="0">
              <a:lnSpc>
                <a:spcPct val="115000"/>
              </a:lnSpc>
              <a:spcBef>
                <a:spcPts val="0"/>
              </a:spcBef>
              <a:spcAft>
                <a:spcPts val="1000"/>
              </a:spcAft>
              <a:buFont typeface="Wingdings" pitchFamily="2" charset="2"/>
              <a:buChar char="q"/>
            </a:pPr>
            <a:r>
              <a:rPr lang="en-US" b="1" dirty="0">
                <a:solidFill>
                  <a:srgbClr val="C00000"/>
                </a:solidFill>
              </a:rPr>
              <a:t>Your completed portfolio can also serve as:</a:t>
            </a:r>
          </a:p>
          <a:p>
            <a:pPr marL="0" marR="0">
              <a:lnSpc>
                <a:spcPct val="115000"/>
              </a:lnSpc>
              <a:spcBef>
                <a:spcPts val="0"/>
              </a:spcBef>
              <a:spcAft>
                <a:spcPts val="1000"/>
              </a:spcAft>
              <a:buFont typeface="Wingdings" pitchFamily="2" charset="2"/>
              <a:buChar char="q"/>
            </a:pPr>
            <a:endParaRPr lang="en-US" sz="2400" b="1" dirty="0">
              <a:solidFill>
                <a:srgbClr val="C00000"/>
              </a:solidFill>
            </a:endParaRPr>
          </a:p>
          <a:p>
            <a:pPr marL="0" marR="0">
              <a:spcBef>
                <a:spcPts val="0"/>
              </a:spcBef>
              <a:spcAft>
                <a:spcPts val="1000"/>
              </a:spcAft>
              <a:buFont typeface="Wingdings" pitchFamily="2" charset="2"/>
              <a:buChar char="q"/>
            </a:pPr>
            <a:r>
              <a:rPr lang="en-US" sz="2400" b="1" dirty="0">
                <a:solidFill>
                  <a:srgbClr val="C00000"/>
                </a:solidFill>
              </a:rPr>
              <a:t>                                   A documented lifetime of  accomplishments</a:t>
            </a:r>
          </a:p>
          <a:p>
            <a:pPr marL="617220" lvl="1" indent="-342900" algn="ctr">
              <a:spcBef>
                <a:spcPts val="0"/>
              </a:spcBef>
              <a:buNone/>
            </a:pPr>
            <a:r>
              <a:rPr lang="en-US" b="1" dirty="0">
                <a:solidFill>
                  <a:srgbClr val="C00000"/>
                </a:solidFill>
              </a:rPr>
              <a:t>            for current and future employers.</a:t>
            </a:r>
          </a:p>
          <a:p>
            <a:pPr marL="617220" lvl="1" indent="-342900" algn="ctr">
              <a:lnSpc>
                <a:spcPct val="115000"/>
              </a:lnSpc>
              <a:spcBef>
                <a:spcPts val="0"/>
              </a:spcBef>
              <a:buNone/>
            </a:pPr>
            <a:endParaRPr lang="en-US" b="1" dirty="0">
              <a:solidFill>
                <a:srgbClr val="C00000"/>
              </a:solidFill>
            </a:endParaRPr>
          </a:p>
          <a:p>
            <a:pPr marL="965200" lvl="3" indent="-342900" algn="ctr">
              <a:lnSpc>
                <a:spcPct val="115000"/>
              </a:lnSpc>
              <a:spcBef>
                <a:spcPts val="0"/>
              </a:spcBef>
              <a:spcAft>
                <a:spcPts val="400"/>
              </a:spcAft>
            </a:pPr>
            <a:r>
              <a:rPr lang="en-US" sz="2400" b="1" dirty="0">
                <a:solidFill>
                  <a:schemeClr val="accent1"/>
                </a:solidFill>
              </a:rPr>
              <a:t>                  A treasured historical family document!</a:t>
            </a:r>
          </a:p>
          <a:p>
            <a:pPr algn="ctr">
              <a:buNone/>
            </a:pPr>
            <a:r>
              <a:rPr lang="en-US" sz="1600" dirty="0"/>
              <a:t>							</a:t>
            </a:r>
          </a:p>
          <a:p>
            <a:pPr>
              <a:buNone/>
            </a:pPr>
            <a:endParaRPr lang="en-US" sz="1600" dirty="0"/>
          </a:p>
        </p:txBody>
      </p:sp>
      <p:sp>
        <p:nvSpPr>
          <p:cNvPr id="6" name="Rounded Rectangle 5"/>
          <p:cNvSpPr/>
          <p:nvPr/>
        </p:nvSpPr>
        <p:spPr>
          <a:xfrm>
            <a:off x="228600" y="228600"/>
            <a:ext cx="8686800" cy="1097280"/>
          </a:xfrm>
          <a:prstGeom prst="roundRect">
            <a:avLst/>
          </a:prstGeom>
          <a:solidFill>
            <a:srgbClr val="D34817"/>
          </a:soli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chemeClr val="bg1"/>
                </a:solidFill>
                <a:ea typeface="+mj-ea"/>
                <a:cs typeface="+mj-cs"/>
              </a:rPr>
              <a:t>What the Portfolio Can Do For You!</a:t>
            </a:r>
          </a:p>
        </p:txBody>
      </p:sp>
      <p:sp>
        <p:nvSpPr>
          <p:cNvPr id="7" name="Rectangle 6"/>
          <p:cNvSpPr/>
          <p:nvPr/>
        </p:nvSpPr>
        <p:spPr>
          <a:xfrm>
            <a:off x="381000" y="1905000"/>
            <a:ext cx="8400561" cy="830997"/>
          </a:xfrm>
          <a:prstGeom prst="rect">
            <a:avLst/>
          </a:prstGeom>
        </p:spPr>
        <p:txBody>
          <a:bodyPr wrap="square">
            <a:spAutoFit/>
          </a:bodyPr>
          <a:lstStyle/>
          <a:p>
            <a:pPr algn="ctr">
              <a:spcAft>
                <a:spcPts val="600"/>
              </a:spcAft>
            </a:pPr>
            <a:r>
              <a:rPr lang="en-US" sz="2400" b="1" dirty="0"/>
              <a:t>Provides you a richer, self-reflective, student-centered approach to learning</a:t>
            </a:r>
          </a:p>
        </p:txBody>
      </p:sp>
      <p:sp>
        <p:nvSpPr>
          <p:cNvPr id="8" name="Action Button: Back or Previous 7">
            <a:hlinkClick r:id="" action="ppaction://hlinkshowjump?jump=previousslide" highlightClick="1"/>
          </p:cNvPr>
          <p:cNvSpPr>
            <a:spLocks noChangeAspect="1"/>
          </p:cNvSpPr>
          <p:nvPr/>
        </p:nvSpPr>
        <p:spPr>
          <a:xfrm>
            <a:off x="533400" y="647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Forward or Next 8">
            <a:hlinkClick r:id="" action="ppaction://hlinkshowjump?jump=nextslide" highlightClick="1"/>
          </p:cNvPr>
          <p:cNvSpPr>
            <a:spLocks noChangeAspect="1"/>
          </p:cNvSpPr>
          <p:nvPr/>
        </p:nvSpPr>
        <p:spPr>
          <a:xfrm>
            <a:off x="914400" y="647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Users\jlongo\AppData\Local\Microsoft\Windows\Temporary Internet Files\Content.IE5\GXEXYHJ8\MP900439393[1].jpg"/>
          <p:cNvPicPr>
            <a:picLocks noChangeAspect="1" noChangeArrowheads="1"/>
          </p:cNvPicPr>
          <p:nvPr/>
        </p:nvPicPr>
        <p:blipFill>
          <a:blip r:embed="rId3" cstate="print"/>
          <a:srcRect/>
          <a:stretch>
            <a:fillRect/>
          </a:stretch>
        </p:blipFill>
        <p:spPr bwMode="auto">
          <a:xfrm>
            <a:off x="1295400" y="3810000"/>
            <a:ext cx="1526177" cy="228600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20">
      <a:dk1>
        <a:sysClr val="windowText" lastClr="000000"/>
      </a:dk1>
      <a:lt1>
        <a:sysClr val="window" lastClr="FFFFFF"/>
      </a:lt1>
      <a:dk2>
        <a:srgbClr val="696464"/>
      </a:dk2>
      <a:lt2>
        <a:srgbClr val="E9E5DC"/>
      </a:lt2>
      <a:accent1>
        <a:srgbClr val="D34817"/>
      </a:accent1>
      <a:accent2>
        <a:srgbClr val="9B2D1F"/>
      </a:accent2>
      <a:accent3>
        <a:srgbClr val="FFFFFF"/>
      </a:accent3>
      <a:accent4>
        <a:srgbClr val="956251"/>
      </a:accent4>
      <a:accent5>
        <a:srgbClr val="918485"/>
      </a:accent5>
      <a:accent6>
        <a:srgbClr val="855D5D"/>
      </a:accent6>
      <a:hlink>
        <a:srgbClr val="9B2D1F"/>
      </a:hlink>
      <a:folHlink>
        <a:srgbClr val="9E361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0">
    <a:dk1>
      <a:sysClr val="windowText" lastClr="000000"/>
    </a:dk1>
    <a:lt1>
      <a:sysClr val="window" lastClr="FFFFFF"/>
    </a:lt1>
    <a:dk2>
      <a:srgbClr val="696464"/>
    </a:dk2>
    <a:lt2>
      <a:srgbClr val="E9E5DC"/>
    </a:lt2>
    <a:accent1>
      <a:srgbClr val="D34817"/>
    </a:accent1>
    <a:accent2>
      <a:srgbClr val="9B2D1F"/>
    </a:accent2>
    <a:accent3>
      <a:srgbClr val="FFFFFF"/>
    </a:accent3>
    <a:accent4>
      <a:srgbClr val="956251"/>
    </a:accent4>
    <a:accent5>
      <a:srgbClr val="918485"/>
    </a:accent5>
    <a:accent6>
      <a:srgbClr val="855D5D"/>
    </a:accent6>
    <a:hlink>
      <a:srgbClr val="9B2D1F"/>
    </a:hlink>
    <a:folHlink>
      <a:srgbClr val="9E3611"/>
    </a:folHlink>
  </a:clrScheme>
</a:themeOverride>
</file>

<file path=ppt/theme/themeOverride3.xml><?xml version="1.0" encoding="utf-8"?>
<a:themeOverride xmlns:a="http://schemas.openxmlformats.org/drawingml/2006/main">
  <a:clrScheme name="Custom 20">
    <a:dk1>
      <a:sysClr val="windowText" lastClr="000000"/>
    </a:dk1>
    <a:lt1>
      <a:sysClr val="window" lastClr="FFFFFF"/>
    </a:lt1>
    <a:dk2>
      <a:srgbClr val="696464"/>
    </a:dk2>
    <a:lt2>
      <a:srgbClr val="E9E5DC"/>
    </a:lt2>
    <a:accent1>
      <a:srgbClr val="D34817"/>
    </a:accent1>
    <a:accent2>
      <a:srgbClr val="9B2D1F"/>
    </a:accent2>
    <a:accent3>
      <a:srgbClr val="FFFFFF"/>
    </a:accent3>
    <a:accent4>
      <a:srgbClr val="956251"/>
    </a:accent4>
    <a:accent5>
      <a:srgbClr val="918485"/>
    </a:accent5>
    <a:accent6>
      <a:srgbClr val="855D5D"/>
    </a:accent6>
    <a:hlink>
      <a:srgbClr val="9B2D1F"/>
    </a:hlink>
    <a:folHlink>
      <a:srgbClr val="9E3611"/>
    </a:folHlink>
  </a:clrScheme>
</a:themeOverride>
</file>

<file path=ppt/theme/themeOverride4.xml><?xml version="1.0" encoding="utf-8"?>
<a:themeOverride xmlns:a="http://schemas.openxmlformats.org/drawingml/2006/main">
  <a:clrScheme name="Custom 20">
    <a:dk1>
      <a:sysClr val="windowText" lastClr="000000"/>
    </a:dk1>
    <a:lt1>
      <a:sysClr val="window" lastClr="FFFFFF"/>
    </a:lt1>
    <a:dk2>
      <a:srgbClr val="696464"/>
    </a:dk2>
    <a:lt2>
      <a:srgbClr val="E9E5DC"/>
    </a:lt2>
    <a:accent1>
      <a:srgbClr val="D34817"/>
    </a:accent1>
    <a:accent2>
      <a:srgbClr val="9B2D1F"/>
    </a:accent2>
    <a:accent3>
      <a:srgbClr val="FFFFFF"/>
    </a:accent3>
    <a:accent4>
      <a:srgbClr val="956251"/>
    </a:accent4>
    <a:accent5>
      <a:srgbClr val="918485"/>
    </a:accent5>
    <a:accent6>
      <a:srgbClr val="855D5D"/>
    </a:accent6>
    <a:hlink>
      <a:srgbClr val="9B2D1F"/>
    </a:hlink>
    <a:folHlink>
      <a:srgbClr val="9E3611"/>
    </a:folHlink>
  </a:clrScheme>
</a:themeOverride>
</file>

<file path=docProps/app.xml><?xml version="1.0" encoding="utf-8"?>
<Properties xmlns="http://schemas.openxmlformats.org/officeDocument/2006/extended-properties" xmlns:vt="http://schemas.openxmlformats.org/officeDocument/2006/docPropsVTypes">
  <Template/>
  <TotalTime>1799</TotalTime>
  <Words>2243</Words>
  <Application>Microsoft Office PowerPoint</Application>
  <PresentationFormat>On-screen Show (4:3)</PresentationFormat>
  <Paragraphs>201</Paragraphs>
  <Slides>25</Slides>
  <Notes>1</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Franklin Gothic Book</vt:lpstr>
      <vt:lpstr>Perpetua</vt:lpstr>
      <vt:lpstr>Times New Roman</vt:lpstr>
      <vt:lpstr>Wingdings</vt:lpstr>
      <vt:lpstr>Wingdings 2</vt:lpstr>
      <vt:lpstr>Equity</vt:lpstr>
      <vt:lpstr>PowerPoint Presentation</vt:lpstr>
      <vt:lpstr>Experiential Learning and  Assessment at PACE</vt:lpstr>
      <vt:lpstr>What Is Experiential  Learning ?</vt:lpstr>
      <vt:lpstr>What Is An Experiential  Learning  Portfolio? (ELP)</vt:lpstr>
      <vt:lpstr>PowerPoint Presentation</vt:lpstr>
      <vt:lpstr>PowerPoint Presentation</vt:lpstr>
      <vt:lpstr>PowerPoint Presentation</vt:lpstr>
      <vt:lpstr>PowerPoint Presentation</vt:lpstr>
      <vt:lpstr>PowerPoint Presentation</vt:lpstr>
      <vt:lpstr>HOW DO I START  THE PORTFOLIO PROCESS?</vt:lpstr>
      <vt:lpstr>PowerPoint Presentation</vt:lpstr>
      <vt:lpstr>PowerPoint Presentation</vt:lpstr>
      <vt:lpstr>PowerPoint Presentation</vt:lpstr>
      <vt:lpstr>How Do I Get Started?</vt:lpstr>
      <vt:lpstr>PowerPoint Presentation</vt:lpstr>
      <vt:lpstr>Introductory Section</vt:lpstr>
      <vt:lpstr>Section 1: Experiential Learning Resume (ELR)</vt:lpstr>
      <vt:lpstr>Section 2: Learning Assessment Worksheet (LAW)</vt:lpstr>
      <vt:lpstr>Section 3: Autobiographical Learning Essay (ALE)</vt:lpstr>
      <vt:lpstr>Section 4: Documentation</vt:lpstr>
      <vt:lpstr>Frequently Asked Questions (FAQs)</vt:lpstr>
      <vt:lpstr>Frequently Asked Questions (FAQs)</vt:lpstr>
      <vt:lpstr>Frequently Asked Questions (FAQs)</vt:lpstr>
      <vt:lpstr>Frequently Asked Questions (FAQs)</vt:lpstr>
      <vt:lpstr>PowerPoint Presentation</vt:lpstr>
    </vt:vector>
  </TitlesOfParts>
  <Company>Barry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BARRY UNIVERSITY SCHOOL OF ADULT AND CONTINUING EDUCATION</dc:title>
  <dc:creator>JLongo</dc:creator>
  <cp:lastModifiedBy>Brown, Judith O.</cp:lastModifiedBy>
  <cp:revision>217</cp:revision>
  <dcterms:created xsi:type="dcterms:W3CDTF">2011-09-22T17:37:44Z</dcterms:created>
  <dcterms:modified xsi:type="dcterms:W3CDTF">2019-06-11T16:44:01Z</dcterms:modified>
</cp:coreProperties>
</file>