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24"/>
  </p:handoutMasterIdLst>
  <p:sldIdLst>
    <p:sldId id="280" r:id="rId5"/>
    <p:sldId id="274" r:id="rId6"/>
    <p:sldId id="275" r:id="rId7"/>
    <p:sldId id="277" r:id="rId8"/>
    <p:sldId id="276" r:id="rId9"/>
    <p:sldId id="258" r:id="rId10"/>
    <p:sldId id="259" r:id="rId11"/>
    <p:sldId id="260" r:id="rId12"/>
    <p:sldId id="261" r:id="rId13"/>
    <p:sldId id="273" r:id="rId14"/>
    <p:sldId id="262" r:id="rId15"/>
    <p:sldId id="263" r:id="rId16"/>
    <p:sldId id="264" r:id="rId17"/>
    <p:sldId id="266" r:id="rId18"/>
    <p:sldId id="268" r:id="rId19"/>
    <p:sldId id="269" r:id="rId20"/>
    <p:sldId id="270"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C86E6D-1018-49FE-B710-8AC87C55C5B0}" type="datetimeFigureOut">
              <a:rPr lang="en-US" smtClean="0"/>
              <a:pPr/>
              <a:t>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5EA38E-4AC6-4D6C-A52F-BB957E2DD62D}" type="slidenum">
              <a:rPr lang="en-US" smtClean="0"/>
              <a:pPr/>
              <a:t>‹#›</a:t>
            </a:fld>
            <a:endParaRPr lang="en-US"/>
          </a:p>
        </p:txBody>
      </p:sp>
    </p:spTree>
    <p:extLst>
      <p:ext uri="{BB962C8B-B14F-4D97-AF65-F5344CB8AC3E}">
        <p14:creationId xmlns:p14="http://schemas.microsoft.com/office/powerpoint/2010/main" val="17142482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A2D448-32D3-40C2-9682-E30561D4AE44}"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A2D448-32D3-40C2-9682-E30561D4AE4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0A2D448-32D3-40C2-9682-E30561D4AE44}"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0A2D448-32D3-40C2-9682-E30561D4AE44}"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A2D448-32D3-40C2-9682-E30561D4AE44}"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BFF4A4-FE3B-4CBD-A45B-39165917A0B0}" type="datetimeFigureOut">
              <a:rPr lang="en-US" smtClean="0"/>
              <a:pPr/>
              <a:t>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A2D448-32D3-40C2-9682-E30561D4AE44}"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A2D448-32D3-40C2-9682-E30561D4AE44}"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0A2D448-32D3-40C2-9682-E30561D4AE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A2D448-32D3-40C2-9682-E30561D4AE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A2D448-32D3-40C2-9682-E30561D4AE44}"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F7BFF4A4-FE3B-4CBD-A45B-39165917A0B0}" type="datetimeFigureOut">
              <a:rPr lang="en-US" smtClean="0"/>
              <a:pPr/>
              <a:t>2/5/2015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0A2D448-32D3-40C2-9682-E30561D4AE44}"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7BFF4A4-FE3B-4CBD-A45B-39165917A0B0}" type="datetimeFigureOut">
              <a:rPr lang="en-US" smtClean="0"/>
              <a:pPr/>
              <a:t>2/5/2015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BFF4A4-FE3B-4CBD-A45B-39165917A0B0}" type="datetimeFigureOut">
              <a:rPr lang="en-US" smtClean="0"/>
              <a:pPr/>
              <a:t>2/5/2015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A2D448-32D3-40C2-9682-E30561D4AE44}"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362200"/>
            <a:ext cx="6477000" cy="923330"/>
          </a:xfrm>
          <a:prstGeom prst="rect">
            <a:avLst/>
          </a:prstGeom>
          <a:noFill/>
        </p:spPr>
        <p:txBody>
          <a:bodyPr wrap="square" rtlCol="0">
            <a:spAutoFit/>
          </a:bodyPr>
          <a:lstStyle/>
          <a:p>
            <a:r>
              <a:rPr lang="en-US" b="1" cap="small" dirty="0"/>
              <a:t>distributed with permission from author</a:t>
            </a:r>
            <a:endParaRPr lang="en-US" b="1" dirty="0"/>
          </a:p>
          <a:p>
            <a:r>
              <a:rPr lang="en-US" b="1" cap="small" dirty="0"/>
              <a:t>©</a:t>
            </a:r>
            <a:r>
              <a:rPr lang="en-US" b="1" cap="small" dirty="0" err="1"/>
              <a:t>gloria</a:t>
            </a:r>
            <a:r>
              <a:rPr lang="en-US" b="1" cap="small" dirty="0"/>
              <a:t> l. </a:t>
            </a:r>
            <a:r>
              <a:rPr lang="en-US" b="1" cap="small" dirty="0" err="1"/>
              <a:t>schaab</a:t>
            </a:r>
            <a:r>
              <a:rPr lang="en-US" b="1" cap="small" dirty="0"/>
              <a:t>, </a:t>
            </a:r>
            <a:r>
              <a:rPr lang="en-US" b="1" cap="small" dirty="0" err="1"/>
              <a:t>ssj</a:t>
            </a:r>
            <a:r>
              <a:rPr lang="en-US" b="1" cap="small" dirty="0"/>
              <a:t>, </a:t>
            </a:r>
            <a:r>
              <a:rPr lang="en-US" b="1" cap="small" dirty="0" err="1"/>
              <a:t>phd</a:t>
            </a:r>
            <a:endParaRPr lang="en-US" b="1" dirty="0"/>
          </a:p>
          <a:p>
            <a:r>
              <a:rPr lang="en-US" b="1" cap="small" dirty="0"/>
              <a:t>February 5, 2015</a:t>
            </a:r>
            <a:endParaRPr lang="en-US" b="1" dirty="0"/>
          </a:p>
        </p:txBody>
      </p:sp>
    </p:spTree>
    <p:extLst>
      <p:ext uri="{BB962C8B-B14F-4D97-AF65-F5344CB8AC3E}">
        <p14:creationId xmlns:p14="http://schemas.microsoft.com/office/powerpoint/2010/main" val="495948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fontScale="90000"/>
          </a:bodyPr>
          <a:lstStyle/>
          <a:p>
            <a:r>
              <a:rPr lang="en-US" sz="2400" dirty="0" smtClean="0">
                <a:solidFill>
                  <a:srgbClr val="C00000"/>
                </a:solidFill>
              </a:rPr>
              <a:t>Principal Components of Institutional Life and their  Strategies </a:t>
            </a:r>
            <a:endParaRPr lang="en-US" sz="2400" dirty="0">
              <a:solidFill>
                <a:srgbClr val="C00000"/>
              </a:solidFill>
            </a:endParaRPr>
          </a:p>
        </p:txBody>
      </p:sp>
      <p:sp>
        <p:nvSpPr>
          <p:cNvPr id="3" name="Content Placeholder 2"/>
          <p:cNvSpPr>
            <a:spLocks noGrp="1"/>
          </p:cNvSpPr>
          <p:nvPr>
            <p:ph sz="quarter" idx="1"/>
          </p:nvPr>
        </p:nvSpPr>
        <p:spPr>
          <a:xfrm>
            <a:off x="301752" y="1676400"/>
            <a:ext cx="8503920" cy="4422648"/>
          </a:xfrm>
        </p:spPr>
        <p:txBody>
          <a:bodyPr>
            <a:normAutofit/>
          </a:bodyPr>
          <a:lstStyle/>
          <a:p>
            <a:pPr algn="ctr"/>
            <a:r>
              <a:rPr lang="en-US" sz="4400" dirty="0" smtClean="0"/>
              <a:t>Academic Programming</a:t>
            </a:r>
          </a:p>
          <a:p>
            <a:pPr algn="ctr"/>
            <a:r>
              <a:rPr lang="en-US" sz="4400" dirty="0" smtClean="0"/>
              <a:t>Residential Life</a:t>
            </a:r>
          </a:p>
          <a:p>
            <a:pPr algn="ctr"/>
            <a:r>
              <a:rPr lang="en-US" sz="4400" dirty="0" smtClean="0"/>
              <a:t>Student &amp; Athletic Activities</a:t>
            </a:r>
          </a:p>
          <a:p>
            <a:pPr algn="ctr"/>
            <a:r>
              <a:rPr lang="en-US" sz="4400" dirty="0" smtClean="0"/>
              <a:t>Religious Activities</a:t>
            </a:r>
          </a:p>
          <a:p>
            <a:pPr algn="ctr"/>
            <a:r>
              <a:rPr lang="en-US" sz="4400" dirty="0" smtClean="0"/>
              <a:t>Personnel</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160000"/>
              </a:lnSpc>
            </a:pPr>
            <a:r>
              <a:rPr lang="en-US" b="1" dirty="0" smtClean="0">
                <a:solidFill>
                  <a:srgbClr val="C00000"/>
                </a:solidFill>
              </a:rPr>
              <a:t>Catholic </a:t>
            </a:r>
            <a:r>
              <a:rPr lang="en-US" b="1" i="1" dirty="0" smtClean="0">
                <a:solidFill>
                  <a:srgbClr val="C00000"/>
                </a:solidFill>
              </a:rPr>
              <a:t>Immersion</a:t>
            </a:r>
          </a:p>
        </p:txBody>
      </p:sp>
      <p:sp>
        <p:nvSpPr>
          <p:cNvPr id="3" name="Content Placeholder 2"/>
          <p:cNvSpPr>
            <a:spLocks noGrp="1"/>
          </p:cNvSpPr>
          <p:nvPr>
            <p:ph sz="quarter" idx="1"/>
          </p:nvPr>
        </p:nvSpPr>
        <p:spPr>
          <a:xfrm>
            <a:off x="301752" y="1905000"/>
            <a:ext cx="8503920" cy="4194048"/>
          </a:xfrm>
        </p:spPr>
        <p:txBody>
          <a:bodyPr>
            <a:normAutofit fontScale="70000" lnSpcReduction="20000"/>
          </a:bodyPr>
          <a:lstStyle/>
          <a:p>
            <a:pPr>
              <a:lnSpc>
                <a:spcPct val="120000"/>
              </a:lnSpc>
            </a:pPr>
            <a:r>
              <a:rPr lang="en-US" b="1" dirty="0" smtClean="0">
                <a:solidFill>
                  <a:srgbClr val="C00000"/>
                </a:solidFill>
              </a:rPr>
              <a:t>Academic programming:</a:t>
            </a:r>
            <a:r>
              <a:rPr lang="en-US" dirty="0" smtClean="0">
                <a:solidFill>
                  <a:srgbClr val="000000"/>
                </a:solidFill>
              </a:rPr>
              <a:t> students to take four or more courses in Catholic theology and philosophy, and sometimes even Catholic literature and the history of the Church. </a:t>
            </a:r>
          </a:p>
          <a:p>
            <a:pPr>
              <a:lnSpc>
                <a:spcPct val="120000"/>
              </a:lnSpc>
            </a:pPr>
            <a:r>
              <a:rPr lang="en-US" b="1" dirty="0" smtClean="0">
                <a:solidFill>
                  <a:srgbClr val="C00000"/>
                </a:solidFill>
              </a:rPr>
              <a:t>Residential life: </a:t>
            </a:r>
            <a:r>
              <a:rPr lang="en-US" dirty="0" smtClean="0">
                <a:solidFill>
                  <a:srgbClr val="000000"/>
                </a:solidFill>
              </a:rPr>
              <a:t>focused on relationship and responsibility based on the moral teaching of the Catholic Church.  </a:t>
            </a:r>
          </a:p>
          <a:p>
            <a:pPr>
              <a:lnSpc>
                <a:spcPct val="120000"/>
              </a:lnSpc>
            </a:pPr>
            <a:r>
              <a:rPr lang="en-US" b="1" dirty="0" smtClean="0">
                <a:solidFill>
                  <a:srgbClr val="C00000"/>
                </a:solidFill>
              </a:rPr>
              <a:t>Student activities: </a:t>
            </a:r>
            <a:r>
              <a:rPr lang="en-US" dirty="0" smtClean="0">
                <a:solidFill>
                  <a:srgbClr val="000000"/>
                </a:solidFill>
              </a:rPr>
              <a:t> centered on speakers and activities that demonstrate consonance with Catholic moral, social, and religious commitments. </a:t>
            </a:r>
          </a:p>
          <a:p>
            <a:pPr>
              <a:lnSpc>
                <a:spcPct val="120000"/>
              </a:lnSpc>
            </a:pPr>
            <a:r>
              <a:rPr lang="en-US" b="1" dirty="0" smtClean="0">
                <a:solidFill>
                  <a:srgbClr val="C00000"/>
                </a:solidFill>
              </a:rPr>
              <a:t>Religious activities: </a:t>
            </a:r>
            <a:r>
              <a:rPr lang="en-US" dirty="0" smtClean="0">
                <a:solidFill>
                  <a:srgbClr val="000000"/>
                </a:solidFill>
              </a:rPr>
              <a:t>widespread opportunities for liturgical worship and sacramental celebration as well as devotional prayer and student participation in such activities is required or explicitly encouraged. </a:t>
            </a:r>
          </a:p>
          <a:p>
            <a:pPr>
              <a:lnSpc>
                <a:spcPct val="120000"/>
              </a:lnSpc>
            </a:pPr>
            <a:r>
              <a:rPr lang="en-US" b="1" dirty="0" smtClean="0">
                <a:solidFill>
                  <a:srgbClr val="C00000"/>
                </a:solidFill>
              </a:rPr>
              <a:t>Personnel: </a:t>
            </a:r>
            <a:r>
              <a:rPr lang="en-US" dirty="0" smtClean="0">
                <a:solidFill>
                  <a:srgbClr val="000000"/>
                </a:solidFill>
              </a:rPr>
              <a:t>emphasis on hiring committed, practicing, and knowledgeable Catholic faculty and administrators to ensure the strong influence of a majority of committed Catholics.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Catholic </a:t>
            </a:r>
            <a:r>
              <a:rPr lang="en-US" b="1" i="1" dirty="0" smtClean="0">
                <a:solidFill>
                  <a:srgbClr val="C00000"/>
                </a:solidFill>
              </a:rPr>
              <a:t>Persuasion</a:t>
            </a:r>
            <a:endParaRPr lang="en-US" dirty="0">
              <a:solidFill>
                <a:srgbClr val="C00000"/>
              </a:solidFill>
            </a:endParaRPr>
          </a:p>
        </p:txBody>
      </p:sp>
      <p:sp>
        <p:nvSpPr>
          <p:cNvPr id="3" name="Content Placeholder 2"/>
          <p:cNvSpPr>
            <a:spLocks noGrp="1"/>
          </p:cNvSpPr>
          <p:nvPr>
            <p:ph sz="quarter" idx="1"/>
          </p:nvPr>
        </p:nvSpPr>
        <p:spPr>
          <a:xfrm>
            <a:off x="301752" y="1905000"/>
            <a:ext cx="8503920" cy="4194048"/>
          </a:xfrm>
        </p:spPr>
        <p:txBody>
          <a:bodyPr>
            <a:normAutofit fontScale="70000" lnSpcReduction="20000"/>
          </a:bodyPr>
          <a:lstStyle/>
          <a:p>
            <a:pPr>
              <a:lnSpc>
                <a:spcPct val="120000"/>
              </a:lnSpc>
            </a:pPr>
            <a:r>
              <a:rPr lang="en-US" b="1" dirty="0" smtClean="0">
                <a:solidFill>
                  <a:srgbClr val="C00000"/>
                </a:solidFill>
              </a:rPr>
              <a:t>Academic programming: </a:t>
            </a:r>
            <a:r>
              <a:rPr lang="en-US" dirty="0" smtClean="0">
                <a:solidFill>
                  <a:srgbClr val="000000"/>
                </a:solidFill>
              </a:rPr>
              <a:t>a clearly identifiable Catholic component with  courses related to Catholic teaching, including theology and philosophy. </a:t>
            </a:r>
          </a:p>
          <a:p>
            <a:pPr>
              <a:lnSpc>
                <a:spcPct val="120000"/>
              </a:lnSpc>
            </a:pPr>
            <a:r>
              <a:rPr lang="en-US" b="1" dirty="0" smtClean="0">
                <a:solidFill>
                  <a:srgbClr val="C00000"/>
                </a:solidFill>
              </a:rPr>
              <a:t>Residential life: </a:t>
            </a:r>
            <a:r>
              <a:rPr lang="en-US" dirty="0" smtClean="0">
                <a:solidFill>
                  <a:srgbClr val="000000"/>
                </a:solidFill>
              </a:rPr>
              <a:t>Catholic moral teaching is provided with the expectation that students will live in a manner consonant with these teachings. </a:t>
            </a:r>
          </a:p>
          <a:p>
            <a:pPr>
              <a:lnSpc>
                <a:spcPct val="120000"/>
              </a:lnSpc>
            </a:pPr>
            <a:r>
              <a:rPr lang="en-US" b="1" dirty="0" smtClean="0">
                <a:solidFill>
                  <a:srgbClr val="C00000"/>
                </a:solidFill>
              </a:rPr>
              <a:t>Student activities: </a:t>
            </a:r>
            <a:r>
              <a:rPr lang="en-US" dirty="0" smtClean="0">
                <a:solidFill>
                  <a:srgbClr val="000000"/>
                </a:solidFill>
              </a:rPr>
              <a:t>wider berth but no sanction for students groups who advocate political or ethical positions at variance with Catholic teaching.</a:t>
            </a:r>
          </a:p>
          <a:p>
            <a:pPr>
              <a:lnSpc>
                <a:spcPct val="120000"/>
              </a:lnSpc>
            </a:pPr>
            <a:r>
              <a:rPr lang="en-US" b="1" dirty="0" smtClean="0">
                <a:solidFill>
                  <a:srgbClr val="C00000"/>
                </a:solidFill>
              </a:rPr>
              <a:t>Religious Activities: </a:t>
            </a:r>
            <a:r>
              <a:rPr lang="en-US" dirty="0" smtClean="0">
                <a:solidFill>
                  <a:srgbClr val="000000"/>
                </a:solidFill>
              </a:rPr>
              <a:t>an array of liturgies, services, and devotions are provided in this model and participation in religious activities is strongly encouraged by public statements and official publications. </a:t>
            </a:r>
          </a:p>
          <a:p>
            <a:pPr>
              <a:lnSpc>
                <a:spcPct val="120000"/>
              </a:lnSpc>
            </a:pPr>
            <a:r>
              <a:rPr lang="en-US" b="1" dirty="0" smtClean="0">
                <a:solidFill>
                  <a:srgbClr val="C00000"/>
                </a:solidFill>
              </a:rPr>
              <a:t>Personnel: </a:t>
            </a:r>
            <a:r>
              <a:rPr lang="en-US" dirty="0" smtClean="0">
                <a:solidFill>
                  <a:srgbClr val="000000"/>
                </a:solidFill>
              </a:rPr>
              <a:t>Catholic faculty and administrators who are well recruited and prominently engaged with a  readily identifiable cadre of faculty who identifies, promotes, and nurtures the component of Catholic culture.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Catholic </a:t>
            </a:r>
            <a:r>
              <a:rPr lang="en-US" b="1" i="1" dirty="0" smtClean="0">
                <a:solidFill>
                  <a:srgbClr val="C00000"/>
                </a:solidFill>
              </a:rPr>
              <a:t>Diaspora</a:t>
            </a:r>
            <a:endParaRPr lang="en-US" dirty="0">
              <a:solidFill>
                <a:srgbClr val="C00000"/>
              </a:solidFill>
            </a:endParaRPr>
          </a:p>
        </p:txBody>
      </p:sp>
      <p:sp>
        <p:nvSpPr>
          <p:cNvPr id="3" name="Content Placeholder 2"/>
          <p:cNvSpPr>
            <a:spLocks noGrp="1"/>
          </p:cNvSpPr>
          <p:nvPr>
            <p:ph sz="quarter" idx="1"/>
          </p:nvPr>
        </p:nvSpPr>
        <p:spPr>
          <a:xfrm>
            <a:off x="301752" y="1828800"/>
            <a:ext cx="8503920" cy="4270248"/>
          </a:xfrm>
        </p:spPr>
        <p:txBody>
          <a:bodyPr>
            <a:normAutofit fontScale="55000" lnSpcReduction="20000"/>
          </a:bodyPr>
          <a:lstStyle/>
          <a:p>
            <a:pPr>
              <a:lnSpc>
                <a:spcPct val="120000"/>
              </a:lnSpc>
            </a:pPr>
            <a:r>
              <a:rPr lang="en-US" sz="2900" b="1" dirty="0" smtClean="0">
                <a:solidFill>
                  <a:srgbClr val="C00000"/>
                </a:solidFill>
              </a:rPr>
              <a:t>Academic Programming: </a:t>
            </a:r>
            <a:r>
              <a:rPr lang="en-US" sz="2900" dirty="0" smtClean="0">
                <a:solidFill>
                  <a:srgbClr val="000000"/>
                </a:solidFill>
              </a:rPr>
              <a:t>students encouraged but not required to take academic courses related to Catholic teaching. One course in scripture or theology is ordinarily required and there is a general tendency that aims to inculcate religious sensitivity.</a:t>
            </a:r>
          </a:p>
          <a:p>
            <a:pPr>
              <a:lnSpc>
                <a:spcPct val="120000"/>
              </a:lnSpc>
            </a:pPr>
            <a:r>
              <a:rPr lang="en-US" sz="2900" b="1" dirty="0" smtClean="0">
                <a:solidFill>
                  <a:srgbClr val="C00000"/>
                </a:solidFill>
              </a:rPr>
              <a:t>Residential life: </a:t>
            </a:r>
            <a:r>
              <a:rPr lang="en-US" sz="2900" dirty="0" smtClean="0">
                <a:solidFill>
                  <a:srgbClr val="000000"/>
                </a:solidFill>
              </a:rPr>
              <a:t>expectation to live in a manner in accord with Catholic ethical teaching in general and the student handbook articulates acceptable practices in relational intimacies. </a:t>
            </a:r>
          </a:p>
          <a:p>
            <a:pPr>
              <a:lnSpc>
                <a:spcPct val="120000"/>
              </a:lnSpc>
            </a:pPr>
            <a:r>
              <a:rPr lang="en-US" sz="2900" b="1" dirty="0" smtClean="0">
                <a:solidFill>
                  <a:srgbClr val="C00000"/>
                </a:solidFill>
              </a:rPr>
              <a:t>Student activities: </a:t>
            </a:r>
            <a:r>
              <a:rPr lang="en-US" sz="2900" dirty="0" smtClean="0">
                <a:solidFill>
                  <a:srgbClr val="000000"/>
                </a:solidFill>
              </a:rPr>
              <a:t>wider berth, but once again students groups who advocate political or ethical positions at variance with Catholic teaching are not sanctioned and the Catholic position on ethical or moral questions is given voice in the face of conflicting perspectives. </a:t>
            </a:r>
          </a:p>
          <a:p>
            <a:pPr>
              <a:lnSpc>
                <a:spcPct val="120000"/>
              </a:lnSpc>
            </a:pPr>
            <a:r>
              <a:rPr lang="en-US" sz="2900" b="1" dirty="0" smtClean="0">
                <a:solidFill>
                  <a:srgbClr val="C00000"/>
                </a:solidFill>
              </a:rPr>
              <a:t>Religious activities: </a:t>
            </a:r>
            <a:r>
              <a:rPr lang="en-US" sz="2900" dirty="0" smtClean="0">
                <a:solidFill>
                  <a:srgbClr val="000000"/>
                </a:solidFill>
              </a:rPr>
              <a:t>offered on a regular basis but participation is modest and non-denominational services are much more common. </a:t>
            </a:r>
          </a:p>
          <a:p>
            <a:pPr>
              <a:lnSpc>
                <a:spcPct val="120000"/>
              </a:lnSpc>
            </a:pPr>
            <a:r>
              <a:rPr lang="en-US" sz="2900" b="1" dirty="0" smtClean="0">
                <a:solidFill>
                  <a:srgbClr val="C00000"/>
                </a:solidFill>
              </a:rPr>
              <a:t>Personnel: </a:t>
            </a:r>
            <a:r>
              <a:rPr lang="en-US" sz="2900" dirty="0" smtClean="0">
                <a:solidFill>
                  <a:srgbClr val="000000"/>
                </a:solidFill>
              </a:rPr>
              <a:t>majority of faculty is ordinarily not Catholic; there is, however, a cohort of Catholic faculty and administrators who model what is distinctive about Catholic culture.</a:t>
            </a:r>
          </a:p>
          <a:p>
            <a:pPr>
              <a:lnSpc>
                <a:spcPct val="110000"/>
              </a:lnSpc>
            </a:pPr>
            <a:endParaRPr lang="en-US" b="1" dirty="0">
              <a:solidFill>
                <a:schemeClr val="accent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Catholic </a:t>
            </a:r>
            <a:r>
              <a:rPr lang="en-US" b="1" i="1" dirty="0" smtClean="0">
                <a:solidFill>
                  <a:srgbClr val="C00000"/>
                </a:solidFill>
              </a:rPr>
              <a:t>Cohort</a:t>
            </a:r>
            <a:endParaRPr lang="en-US" dirty="0"/>
          </a:p>
        </p:txBody>
      </p:sp>
      <p:sp>
        <p:nvSpPr>
          <p:cNvPr id="3" name="Content Placeholder 2"/>
          <p:cNvSpPr>
            <a:spLocks noGrp="1"/>
          </p:cNvSpPr>
          <p:nvPr>
            <p:ph sz="quarter" idx="1"/>
          </p:nvPr>
        </p:nvSpPr>
        <p:spPr>
          <a:xfrm>
            <a:off x="301752" y="1676400"/>
            <a:ext cx="8503920" cy="4648200"/>
          </a:xfrm>
        </p:spPr>
        <p:txBody>
          <a:bodyPr>
            <a:noAutofit/>
          </a:bodyPr>
          <a:lstStyle/>
          <a:p>
            <a:pPr>
              <a:lnSpc>
                <a:spcPct val="120000"/>
              </a:lnSpc>
            </a:pPr>
            <a:r>
              <a:rPr lang="en-US" sz="1600" b="1" dirty="0" smtClean="0">
                <a:solidFill>
                  <a:srgbClr val="C00000"/>
                </a:solidFill>
              </a:rPr>
              <a:t>Academic Programming: </a:t>
            </a:r>
            <a:r>
              <a:rPr lang="en-US" sz="1600" dirty="0" smtClean="0">
                <a:solidFill>
                  <a:srgbClr val="000000"/>
                </a:solidFill>
              </a:rPr>
              <a:t>general knowledge of the function of religion in society and history while providing courses and resources about the Catholic heritage. </a:t>
            </a:r>
          </a:p>
          <a:p>
            <a:pPr>
              <a:lnSpc>
                <a:spcPct val="120000"/>
              </a:lnSpc>
            </a:pPr>
            <a:r>
              <a:rPr lang="en-US" sz="1600" b="1" dirty="0" smtClean="0">
                <a:solidFill>
                  <a:srgbClr val="C00000"/>
                </a:solidFill>
              </a:rPr>
              <a:t>Residential life: </a:t>
            </a:r>
            <a:r>
              <a:rPr lang="en-US" sz="1600" dirty="0" smtClean="0">
                <a:solidFill>
                  <a:srgbClr val="000000"/>
                </a:solidFill>
              </a:rPr>
              <a:t>expectation of civility, studious atmosphere, clear rules and norms, with the Catholic cohort as effective leaven in modeling behavioral standards on campus </a:t>
            </a:r>
          </a:p>
          <a:p>
            <a:pPr>
              <a:lnSpc>
                <a:spcPct val="120000"/>
              </a:lnSpc>
            </a:pPr>
            <a:r>
              <a:rPr lang="en-US" sz="1600" b="1" dirty="0" smtClean="0">
                <a:solidFill>
                  <a:srgbClr val="C00000"/>
                </a:solidFill>
              </a:rPr>
              <a:t>Student activities: </a:t>
            </a:r>
            <a:r>
              <a:rPr lang="en-US" sz="1600" dirty="0" smtClean="0">
                <a:solidFill>
                  <a:srgbClr val="000000"/>
                </a:solidFill>
              </a:rPr>
              <a:t>students abide by Catholic teaching; activities and groups at variance with such teaching permitted with the presumption that this group has sufficient intellect to determine the appropriate position on the matters of political and ethics. It is the role of the Catholic cohort in this model to raise moral issues and raise awareness of Catholic sensibilities</a:t>
            </a:r>
          </a:p>
          <a:p>
            <a:pPr>
              <a:lnSpc>
                <a:spcPct val="120000"/>
              </a:lnSpc>
            </a:pPr>
            <a:r>
              <a:rPr lang="en-US" sz="1600" b="1" dirty="0" smtClean="0">
                <a:solidFill>
                  <a:srgbClr val="C00000"/>
                </a:solidFill>
              </a:rPr>
              <a:t>Religious activities: </a:t>
            </a:r>
            <a:r>
              <a:rPr lang="en-US" sz="1600" dirty="0" smtClean="0">
                <a:solidFill>
                  <a:srgbClr val="000000"/>
                </a:solidFill>
              </a:rPr>
              <a:t>Catholic practices favored, but institutional support and representation accorded to other religious traditions as well.  </a:t>
            </a:r>
          </a:p>
          <a:p>
            <a:pPr>
              <a:lnSpc>
                <a:spcPct val="120000"/>
              </a:lnSpc>
            </a:pPr>
            <a:r>
              <a:rPr lang="en-US" sz="1600" b="1" dirty="0" smtClean="0">
                <a:solidFill>
                  <a:srgbClr val="C00000"/>
                </a:solidFill>
              </a:rPr>
              <a:t>Personnel: </a:t>
            </a:r>
            <a:r>
              <a:rPr lang="en-US" sz="1600" dirty="0" smtClean="0">
                <a:solidFill>
                  <a:srgbClr val="000000"/>
                </a:solidFill>
              </a:rPr>
              <a:t>Catholic faculty deemed important for certain disciplines or institutes; no emphasis on hiring Catholic faculty in general. Catholic administrators favored but not to the exclusion of other qualified candidates.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fontScale="90000"/>
          </a:bodyPr>
          <a:lstStyle/>
          <a:p>
            <a:r>
              <a:rPr lang="en-US" b="1" dirty="0" smtClean="0">
                <a:solidFill>
                  <a:srgbClr val="C00000"/>
                </a:solidFill>
              </a:rPr>
              <a:t>Barry Demographics on Religious Identity</a:t>
            </a:r>
            <a:endParaRPr lang="en-US" b="1" dirty="0">
              <a:solidFill>
                <a:srgbClr val="C00000"/>
              </a:solidFill>
            </a:endParaRPr>
          </a:p>
        </p:txBody>
      </p:sp>
      <p:graphicFrame>
        <p:nvGraphicFramePr>
          <p:cNvPr id="4" name="Content Placeholder 3"/>
          <p:cNvGraphicFramePr>
            <a:graphicFrameLocks noGrp="1"/>
          </p:cNvGraphicFramePr>
          <p:nvPr>
            <p:ph sz="quarter" idx="1"/>
          </p:nvPr>
        </p:nvGraphicFramePr>
        <p:xfrm>
          <a:off x="301624" y="1527173"/>
          <a:ext cx="8537576" cy="4492626"/>
        </p:xfrm>
        <a:graphic>
          <a:graphicData uri="http://schemas.openxmlformats.org/drawingml/2006/table">
            <a:tbl>
              <a:tblPr firstRow="1" bandRow="1">
                <a:tableStyleId>{5C22544A-7EE6-4342-B048-85BDC9FD1C3A}</a:tableStyleId>
              </a:tblPr>
              <a:tblGrid>
                <a:gridCol w="4268788"/>
                <a:gridCol w="4268788"/>
              </a:tblGrid>
              <a:tr h="748771">
                <a:tc>
                  <a:txBody>
                    <a:bodyPr/>
                    <a:lstStyle/>
                    <a:p>
                      <a:pPr marL="0" marR="0" algn="ctr">
                        <a:spcBef>
                          <a:spcPts val="0"/>
                        </a:spcBef>
                        <a:spcAft>
                          <a:spcPts val="0"/>
                        </a:spcAft>
                      </a:pPr>
                      <a:endParaRPr lang="en-US" sz="2000" b="1" dirty="0">
                        <a:solidFill>
                          <a:schemeClr val="bg1"/>
                        </a:solidFill>
                        <a:latin typeface="Times New Roman"/>
                        <a:ea typeface="Calibri"/>
                        <a:cs typeface="Times New Roman"/>
                      </a:endParaRPr>
                    </a:p>
                    <a:p>
                      <a:pPr marL="0" marR="0" algn="ctr">
                        <a:spcBef>
                          <a:spcPts val="0"/>
                        </a:spcBef>
                        <a:spcAft>
                          <a:spcPts val="0"/>
                        </a:spcAft>
                      </a:pPr>
                      <a:r>
                        <a:rPr lang="en-US" sz="2000" b="1" dirty="0">
                          <a:solidFill>
                            <a:schemeClr val="bg1"/>
                          </a:solidFill>
                          <a:latin typeface="Times New Roman"/>
                          <a:ea typeface="Calibri"/>
                          <a:cs typeface="Times New Roman"/>
                        </a:rPr>
                        <a:t>Catholic</a:t>
                      </a:r>
                    </a:p>
                  </a:txBody>
                  <a:tcPr marL="68580" marR="68580" marT="0" marB="0"/>
                </a:tc>
                <a:tc>
                  <a:txBody>
                    <a:bodyPr/>
                    <a:lstStyle/>
                    <a:p>
                      <a:pPr marL="0" marR="0" algn="ctr">
                        <a:spcBef>
                          <a:spcPts val="0"/>
                        </a:spcBef>
                        <a:spcAft>
                          <a:spcPts val="0"/>
                        </a:spcAft>
                      </a:pPr>
                      <a:endParaRPr lang="en-US" sz="2000" b="1" dirty="0">
                        <a:solidFill>
                          <a:schemeClr val="bg1"/>
                        </a:solidFill>
                        <a:latin typeface="Times New Roman"/>
                        <a:ea typeface="Calibri"/>
                        <a:cs typeface="Times New Roman"/>
                      </a:endParaRPr>
                    </a:p>
                    <a:p>
                      <a:pPr marL="0" marR="0" algn="ctr">
                        <a:spcBef>
                          <a:spcPts val="0"/>
                        </a:spcBef>
                        <a:spcAft>
                          <a:spcPts val="0"/>
                        </a:spcAft>
                      </a:pPr>
                      <a:r>
                        <a:rPr lang="en-US" sz="2000" b="1" dirty="0">
                          <a:solidFill>
                            <a:schemeClr val="bg1"/>
                          </a:solidFill>
                          <a:latin typeface="Times New Roman"/>
                          <a:ea typeface="Calibri"/>
                          <a:cs typeface="Times New Roman"/>
                        </a:rPr>
                        <a:t>376</a:t>
                      </a:r>
                    </a:p>
                  </a:txBody>
                  <a:tcPr marL="68580" marR="68580" marT="0" marB="0"/>
                </a:tc>
              </a:tr>
              <a:tr h="748771">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Christian</a:t>
                      </a:r>
                    </a:p>
                  </a:txBody>
                  <a:tcPr marL="68580" marR="68580" marT="0" marB="0"/>
                </a:tc>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71</a:t>
                      </a:r>
                    </a:p>
                  </a:txBody>
                  <a:tcPr marL="68580" marR="68580" marT="0" marB="0"/>
                </a:tc>
              </a:tr>
              <a:tr h="748771">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Jewish</a:t>
                      </a:r>
                    </a:p>
                  </a:txBody>
                  <a:tcPr marL="68580" marR="68580" marT="0" marB="0"/>
                </a:tc>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24</a:t>
                      </a:r>
                    </a:p>
                  </a:txBody>
                  <a:tcPr marL="68580" marR="68580" marT="0" marB="0"/>
                </a:tc>
              </a:tr>
              <a:tr h="748771">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Other</a:t>
                      </a:r>
                    </a:p>
                  </a:txBody>
                  <a:tcPr marL="68580" marR="68580" marT="0" marB="0"/>
                </a:tc>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343</a:t>
                      </a:r>
                    </a:p>
                  </a:txBody>
                  <a:tcPr marL="68580" marR="68580" marT="0" marB="0"/>
                </a:tc>
              </a:tr>
              <a:tr h="748771">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Protestant</a:t>
                      </a:r>
                    </a:p>
                  </a:txBody>
                  <a:tcPr marL="68580" marR="68580" marT="0" marB="0"/>
                </a:tc>
                <a:tc>
                  <a:txBody>
                    <a:bodyPr/>
                    <a:lstStyle/>
                    <a:p>
                      <a:pPr marL="0" marR="0" algn="ctr">
                        <a:spcBef>
                          <a:spcPts val="0"/>
                        </a:spcBef>
                        <a:spcAft>
                          <a:spcPts val="0"/>
                        </a:spcAft>
                      </a:pPr>
                      <a:endParaRPr lang="en-US" sz="1800" b="1" dirty="0">
                        <a:solidFill>
                          <a:srgbClr val="000000"/>
                        </a:solidFill>
                        <a:latin typeface="Times New Roman"/>
                        <a:ea typeface="Calibri"/>
                        <a:cs typeface="Times New Roman"/>
                      </a:endParaRPr>
                    </a:p>
                    <a:p>
                      <a:pPr marL="0" marR="0" algn="ctr">
                        <a:spcBef>
                          <a:spcPts val="0"/>
                        </a:spcBef>
                        <a:spcAft>
                          <a:spcPts val="0"/>
                        </a:spcAft>
                      </a:pPr>
                      <a:r>
                        <a:rPr lang="en-US" sz="1800" b="1" dirty="0">
                          <a:solidFill>
                            <a:srgbClr val="000000"/>
                          </a:solidFill>
                          <a:latin typeface="Times New Roman"/>
                          <a:ea typeface="Calibri"/>
                          <a:cs typeface="Times New Roman"/>
                        </a:rPr>
                        <a:t>12</a:t>
                      </a:r>
                    </a:p>
                  </a:txBody>
                  <a:tcPr marL="68580" marR="68580" marT="0" marB="0"/>
                </a:tc>
              </a:tr>
              <a:tr h="748771">
                <a:tc>
                  <a:txBody>
                    <a:bodyPr/>
                    <a:lstStyle/>
                    <a:p>
                      <a:pPr marL="0" marR="0" algn="ctr">
                        <a:spcBef>
                          <a:spcPts val="0"/>
                        </a:spcBef>
                        <a:spcAft>
                          <a:spcPts val="0"/>
                        </a:spcAft>
                      </a:pPr>
                      <a:endParaRPr lang="en-US" sz="1800" b="1" dirty="0">
                        <a:solidFill>
                          <a:srgbClr val="C00000"/>
                        </a:solidFill>
                        <a:latin typeface="Times New Roman"/>
                        <a:ea typeface="Calibri"/>
                        <a:cs typeface="Times New Roman"/>
                      </a:endParaRPr>
                    </a:p>
                    <a:p>
                      <a:pPr marL="0" marR="0" algn="ctr">
                        <a:spcBef>
                          <a:spcPts val="0"/>
                        </a:spcBef>
                        <a:spcAft>
                          <a:spcPts val="0"/>
                        </a:spcAft>
                      </a:pPr>
                      <a:r>
                        <a:rPr lang="en-US" sz="1800" b="1" dirty="0">
                          <a:solidFill>
                            <a:srgbClr val="C00000"/>
                          </a:solidFill>
                          <a:latin typeface="Times New Roman"/>
                          <a:ea typeface="Calibri"/>
                          <a:cs typeface="Times New Roman"/>
                        </a:rPr>
                        <a:t>No Response</a:t>
                      </a:r>
                    </a:p>
                  </a:txBody>
                  <a:tcPr marL="68580" marR="68580" marT="0" marB="0"/>
                </a:tc>
                <a:tc>
                  <a:txBody>
                    <a:bodyPr/>
                    <a:lstStyle/>
                    <a:p>
                      <a:pPr marL="0" marR="0" algn="ctr">
                        <a:spcBef>
                          <a:spcPts val="0"/>
                        </a:spcBef>
                        <a:spcAft>
                          <a:spcPts val="0"/>
                        </a:spcAft>
                      </a:pPr>
                      <a:endParaRPr lang="en-US" sz="1800" b="1" dirty="0">
                        <a:solidFill>
                          <a:srgbClr val="C00000"/>
                        </a:solidFill>
                        <a:latin typeface="Times New Roman"/>
                        <a:ea typeface="Calibri"/>
                        <a:cs typeface="Times New Roman"/>
                      </a:endParaRPr>
                    </a:p>
                    <a:p>
                      <a:pPr marL="0" marR="0" algn="ctr">
                        <a:spcBef>
                          <a:spcPts val="0"/>
                        </a:spcBef>
                        <a:spcAft>
                          <a:spcPts val="0"/>
                        </a:spcAft>
                      </a:pPr>
                      <a:r>
                        <a:rPr lang="en-US" sz="1800" b="1" dirty="0">
                          <a:solidFill>
                            <a:srgbClr val="C00000"/>
                          </a:solidFill>
                          <a:latin typeface="Times New Roman"/>
                          <a:ea typeface="Calibri"/>
                          <a:cs typeface="Times New Roman"/>
                        </a:rPr>
                        <a:t>1827</a:t>
                      </a: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C00000"/>
                </a:solidFill>
              </a:rPr>
              <a:t>As a Catholic Dominican </a:t>
            </a:r>
            <a:br>
              <a:rPr lang="en-US" sz="2400" b="1" dirty="0" smtClean="0">
                <a:solidFill>
                  <a:srgbClr val="C00000"/>
                </a:solidFill>
              </a:rPr>
            </a:br>
            <a:r>
              <a:rPr lang="en-US" sz="2400" b="1" dirty="0" smtClean="0">
                <a:solidFill>
                  <a:srgbClr val="C00000"/>
                </a:solidFill>
              </a:rPr>
              <a:t>institution of higher education:</a:t>
            </a:r>
            <a:endParaRPr lang="en-US" sz="2400" dirty="0">
              <a:solidFill>
                <a:srgbClr val="C00000"/>
              </a:solidFill>
            </a:endParaRPr>
          </a:p>
        </p:txBody>
      </p:sp>
      <p:sp>
        <p:nvSpPr>
          <p:cNvPr id="3" name="Content Placeholder 2"/>
          <p:cNvSpPr>
            <a:spLocks noGrp="1"/>
          </p:cNvSpPr>
          <p:nvPr>
            <p:ph sz="quarter" idx="1"/>
          </p:nvPr>
        </p:nvSpPr>
        <p:spPr>
          <a:xfrm>
            <a:off x="301752" y="1676400"/>
            <a:ext cx="8503920" cy="4648200"/>
          </a:xfrm>
        </p:spPr>
        <p:txBody>
          <a:bodyPr>
            <a:normAutofit fontScale="85000" lnSpcReduction="20000"/>
          </a:bodyPr>
          <a:lstStyle/>
          <a:p>
            <a:pPr>
              <a:buNone/>
            </a:pPr>
            <a:endParaRPr lang="en-US" dirty="0" smtClean="0"/>
          </a:p>
          <a:p>
            <a:pPr lvl="0" algn="ctr">
              <a:buNone/>
            </a:pPr>
            <a:r>
              <a:rPr lang="en-US" dirty="0" smtClean="0">
                <a:solidFill>
                  <a:srgbClr val="000000"/>
                </a:solidFill>
              </a:rPr>
              <a:t>What are our educational goals for the kind of student do we wish to graduate?</a:t>
            </a:r>
          </a:p>
          <a:p>
            <a:pPr lvl="0" algn="ctr">
              <a:buNone/>
            </a:pPr>
            <a:endParaRPr lang="en-US" dirty="0" smtClean="0">
              <a:solidFill>
                <a:srgbClr val="000000"/>
              </a:solidFill>
            </a:endParaRPr>
          </a:p>
          <a:p>
            <a:pPr lvl="0" algn="ctr">
              <a:buNone/>
            </a:pPr>
            <a:r>
              <a:rPr lang="en-US" dirty="0" smtClean="0">
                <a:solidFill>
                  <a:srgbClr val="000000"/>
                </a:solidFill>
              </a:rPr>
              <a:t>What are our recruitment goals for our students? </a:t>
            </a:r>
          </a:p>
          <a:p>
            <a:pPr lvl="0" algn="ctr">
              <a:buNone/>
            </a:pPr>
            <a:endParaRPr lang="en-US" dirty="0" smtClean="0">
              <a:solidFill>
                <a:srgbClr val="000000"/>
              </a:solidFill>
            </a:endParaRPr>
          </a:p>
          <a:p>
            <a:pPr lvl="0" algn="ctr">
              <a:buNone/>
            </a:pPr>
            <a:r>
              <a:rPr lang="en-US" dirty="0" smtClean="0">
                <a:solidFill>
                  <a:srgbClr val="000000"/>
                </a:solidFill>
              </a:rPr>
              <a:t>What is the nature of our academic programs? </a:t>
            </a:r>
          </a:p>
          <a:p>
            <a:pPr lvl="0" algn="ctr">
              <a:buNone/>
            </a:pPr>
            <a:r>
              <a:rPr lang="en-US" dirty="0" smtClean="0">
                <a:solidFill>
                  <a:srgbClr val="000000"/>
                </a:solidFill>
              </a:rPr>
              <a:t>Do they support the educational goals stated above?</a:t>
            </a:r>
          </a:p>
          <a:p>
            <a:pPr algn="ctr">
              <a:buNone/>
            </a:pPr>
            <a:r>
              <a:rPr lang="en-US" dirty="0" smtClean="0">
                <a:solidFill>
                  <a:srgbClr val="000000"/>
                </a:solidFill>
              </a:rPr>
              <a:t> </a:t>
            </a:r>
          </a:p>
          <a:p>
            <a:pPr lvl="0" algn="ctr">
              <a:buNone/>
            </a:pPr>
            <a:endParaRPr lang="en-US" sz="1200" dirty="0" smtClean="0">
              <a:solidFill>
                <a:srgbClr val="000000"/>
              </a:solidFill>
            </a:endParaRPr>
          </a:p>
          <a:p>
            <a:pPr lvl="0" algn="ctr">
              <a:buNone/>
            </a:pPr>
            <a:r>
              <a:rPr lang="en-US" dirty="0" smtClean="0">
                <a:solidFill>
                  <a:srgbClr val="000000"/>
                </a:solidFill>
              </a:rPr>
              <a:t>What is the culture of our residential life? </a:t>
            </a:r>
          </a:p>
          <a:p>
            <a:pPr lvl="0" algn="ctr">
              <a:buNone/>
            </a:pPr>
            <a:r>
              <a:rPr lang="en-US" dirty="0" smtClean="0">
                <a:solidFill>
                  <a:srgbClr val="000000"/>
                </a:solidFill>
              </a:rPr>
              <a:t>Does it support the educational goals stated above? </a:t>
            </a:r>
          </a:p>
          <a:p>
            <a:pPr algn="ctr">
              <a:buNone/>
            </a:pPr>
            <a:r>
              <a:rPr lang="en-US" dirty="0" smtClean="0">
                <a:solidFill>
                  <a:srgbClr val="000000"/>
                </a:solidFill>
              </a:rPr>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solidFill>
                  <a:srgbClr val="C00000"/>
                </a:solidFill>
              </a:rPr>
              <a:t>As a Catholic Dominican </a:t>
            </a:r>
            <a:br>
              <a:rPr lang="en-US" sz="2400" b="1" dirty="0" smtClean="0">
                <a:solidFill>
                  <a:srgbClr val="C00000"/>
                </a:solidFill>
              </a:rPr>
            </a:br>
            <a:r>
              <a:rPr lang="en-US" sz="2400" b="1" dirty="0" smtClean="0">
                <a:solidFill>
                  <a:srgbClr val="C00000"/>
                </a:solidFill>
              </a:rPr>
              <a:t>institution of higher education:</a:t>
            </a:r>
            <a:endParaRPr lang="en-US" dirty="0"/>
          </a:p>
        </p:txBody>
      </p:sp>
      <p:sp>
        <p:nvSpPr>
          <p:cNvPr id="3" name="Content Placeholder 2"/>
          <p:cNvSpPr>
            <a:spLocks noGrp="1"/>
          </p:cNvSpPr>
          <p:nvPr>
            <p:ph sz="quarter" idx="1"/>
          </p:nvPr>
        </p:nvSpPr>
        <p:spPr/>
        <p:txBody>
          <a:bodyPr>
            <a:normAutofit fontScale="92500" lnSpcReduction="10000"/>
          </a:bodyPr>
          <a:lstStyle/>
          <a:p>
            <a:pPr lvl="0" algn="ctr">
              <a:buNone/>
            </a:pPr>
            <a:endParaRPr lang="en-US" dirty="0" smtClean="0">
              <a:solidFill>
                <a:srgbClr val="000000"/>
              </a:solidFill>
            </a:endParaRPr>
          </a:p>
          <a:p>
            <a:pPr lvl="0" algn="ctr">
              <a:buNone/>
            </a:pPr>
            <a:r>
              <a:rPr lang="en-US" dirty="0" smtClean="0">
                <a:solidFill>
                  <a:srgbClr val="000000"/>
                </a:solidFill>
              </a:rPr>
              <a:t>What is the culture of our school and sports activities? </a:t>
            </a:r>
          </a:p>
          <a:p>
            <a:pPr lvl="0" algn="ctr">
              <a:buNone/>
            </a:pPr>
            <a:r>
              <a:rPr lang="en-US" dirty="0" smtClean="0">
                <a:solidFill>
                  <a:srgbClr val="000000"/>
                </a:solidFill>
              </a:rPr>
              <a:t>Does it support the educational goals stated above?</a:t>
            </a:r>
          </a:p>
          <a:p>
            <a:pPr algn="ctr">
              <a:buNone/>
            </a:pPr>
            <a:endParaRPr lang="en-US" dirty="0" smtClean="0">
              <a:solidFill>
                <a:srgbClr val="000000"/>
              </a:solidFill>
            </a:endParaRPr>
          </a:p>
          <a:p>
            <a:pPr lvl="0" algn="ctr">
              <a:buNone/>
            </a:pPr>
            <a:r>
              <a:rPr lang="en-US" dirty="0" smtClean="0">
                <a:solidFill>
                  <a:srgbClr val="000000"/>
                </a:solidFill>
              </a:rPr>
              <a:t>What is the character of our religious activities? </a:t>
            </a:r>
          </a:p>
          <a:p>
            <a:pPr lvl="0" algn="ctr">
              <a:buNone/>
            </a:pPr>
            <a:r>
              <a:rPr lang="en-US" dirty="0" smtClean="0">
                <a:solidFill>
                  <a:srgbClr val="000000"/>
                </a:solidFill>
              </a:rPr>
              <a:t>Do they support the educational goals stated above?</a:t>
            </a:r>
          </a:p>
          <a:p>
            <a:pPr algn="ctr">
              <a:buNone/>
            </a:pPr>
            <a:r>
              <a:rPr lang="en-US" dirty="0" smtClean="0">
                <a:solidFill>
                  <a:srgbClr val="000000"/>
                </a:solidFill>
              </a:rPr>
              <a:t> </a:t>
            </a:r>
          </a:p>
          <a:p>
            <a:pPr lvl="0" algn="ctr">
              <a:buNone/>
            </a:pPr>
            <a:r>
              <a:rPr lang="en-US" dirty="0" smtClean="0">
                <a:solidFill>
                  <a:srgbClr val="000000"/>
                </a:solidFill>
              </a:rPr>
              <a:t>What do we look for in our faculty, staff, and </a:t>
            </a:r>
          </a:p>
          <a:p>
            <a:pPr lvl="0" algn="ctr">
              <a:buNone/>
            </a:pPr>
            <a:r>
              <a:rPr lang="en-US" dirty="0" smtClean="0">
                <a:solidFill>
                  <a:srgbClr val="000000"/>
                </a:solidFill>
              </a:rPr>
              <a:t>administrative personnel? </a:t>
            </a:r>
          </a:p>
          <a:p>
            <a:pPr lvl="0" algn="ctr">
              <a:buNone/>
            </a:pPr>
            <a:r>
              <a:rPr lang="en-US" dirty="0" smtClean="0">
                <a:solidFill>
                  <a:srgbClr val="000000"/>
                </a:solidFill>
              </a:rPr>
              <a:t>Does this vision support the educational goals stated above?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fontScale="90000"/>
          </a:bodyPr>
          <a:lstStyle/>
          <a:p>
            <a:r>
              <a:rPr lang="en-US" b="1" dirty="0" smtClean="0">
                <a:solidFill>
                  <a:srgbClr val="C00000"/>
                </a:solidFill>
              </a:rPr>
              <a:t>Questions for Reflection and Discussion</a:t>
            </a:r>
            <a:endParaRPr lang="en-US" b="1" dirty="0">
              <a:solidFill>
                <a:srgbClr val="C00000"/>
              </a:solidFill>
            </a:endParaRPr>
          </a:p>
        </p:txBody>
      </p:sp>
      <p:sp>
        <p:nvSpPr>
          <p:cNvPr id="3" name="Content Placeholder 2"/>
          <p:cNvSpPr>
            <a:spLocks noGrp="1"/>
          </p:cNvSpPr>
          <p:nvPr>
            <p:ph sz="quarter" idx="1"/>
          </p:nvPr>
        </p:nvSpPr>
        <p:spPr>
          <a:xfrm>
            <a:off x="228600" y="1752600"/>
            <a:ext cx="8763000" cy="4572000"/>
          </a:xfrm>
        </p:spPr>
        <p:txBody>
          <a:bodyPr>
            <a:normAutofit fontScale="92500" lnSpcReduction="10000"/>
          </a:bodyPr>
          <a:lstStyle/>
          <a:p>
            <a:pPr algn="ctr">
              <a:buNone/>
            </a:pPr>
            <a:r>
              <a:rPr lang="en-US" dirty="0" smtClean="0">
                <a:solidFill>
                  <a:srgbClr val="000000"/>
                </a:solidFill>
              </a:rPr>
              <a:t>What makes Catholic institutions distinctive? </a:t>
            </a:r>
          </a:p>
          <a:p>
            <a:pPr algn="ctr">
              <a:buNone/>
            </a:pPr>
            <a:r>
              <a:rPr lang="en-US" dirty="0" smtClean="0">
                <a:solidFill>
                  <a:srgbClr val="000000"/>
                </a:solidFill>
              </a:rPr>
              <a:t>How are they distinguished from non-sectarian institutions?</a:t>
            </a:r>
          </a:p>
          <a:p>
            <a:pPr algn="ctr">
              <a:buNone/>
            </a:pPr>
            <a:r>
              <a:rPr lang="en-US" dirty="0" smtClean="0">
                <a:solidFill>
                  <a:srgbClr val="000000"/>
                </a:solidFill>
              </a:rPr>
              <a:t> </a:t>
            </a:r>
          </a:p>
          <a:p>
            <a:pPr algn="ctr">
              <a:buNone/>
            </a:pPr>
            <a:r>
              <a:rPr lang="en-US" dirty="0" smtClean="0">
                <a:solidFill>
                  <a:srgbClr val="000000"/>
                </a:solidFill>
              </a:rPr>
              <a:t>What makes Barry University different from the other </a:t>
            </a:r>
          </a:p>
          <a:p>
            <a:pPr algn="ctr">
              <a:buNone/>
            </a:pPr>
            <a:r>
              <a:rPr lang="en-US" dirty="0" smtClean="0">
                <a:solidFill>
                  <a:srgbClr val="000000"/>
                </a:solidFill>
              </a:rPr>
              <a:t>universities throughout South Florida or the United States?</a:t>
            </a:r>
          </a:p>
          <a:p>
            <a:pPr algn="ctr">
              <a:buNone/>
            </a:pPr>
            <a:r>
              <a:rPr lang="en-US" dirty="0" smtClean="0">
                <a:solidFill>
                  <a:srgbClr val="000000"/>
                </a:solidFill>
              </a:rPr>
              <a:t> </a:t>
            </a:r>
          </a:p>
          <a:p>
            <a:pPr algn="ctr">
              <a:buNone/>
            </a:pPr>
            <a:r>
              <a:rPr lang="en-US" dirty="0" smtClean="0">
                <a:solidFill>
                  <a:srgbClr val="000000"/>
                </a:solidFill>
              </a:rPr>
              <a:t>Into what model of Catholic higher education does </a:t>
            </a:r>
          </a:p>
          <a:p>
            <a:pPr algn="ctr">
              <a:buNone/>
            </a:pPr>
            <a:r>
              <a:rPr lang="en-US" dirty="0" smtClean="0">
                <a:solidFill>
                  <a:srgbClr val="000000"/>
                </a:solidFill>
              </a:rPr>
              <a:t>Barry fit? </a:t>
            </a:r>
          </a:p>
          <a:p>
            <a:pPr algn="ctr">
              <a:buNone/>
            </a:pPr>
            <a:r>
              <a:rPr lang="en-US" dirty="0" smtClean="0">
                <a:solidFill>
                  <a:srgbClr val="000000"/>
                </a:solidFill>
              </a:rPr>
              <a:t>Is this where we want to be? </a:t>
            </a:r>
          </a:p>
          <a:p>
            <a:pPr algn="ctr">
              <a:buNone/>
            </a:pPr>
            <a:r>
              <a:rPr lang="en-US" dirty="0" smtClean="0">
                <a:solidFill>
                  <a:srgbClr val="000000"/>
                </a:solidFill>
              </a:rPr>
              <a:t>If not, what must we change for the future?</a:t>
            </a:r>
          </a:p>
          <a:p>
            <a:pPr algn="ctr">
              <a:buNone/>
            </a:pPr>
            <a:endParaRPr lang="en-US"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381000"/>
            <a:ext cx="8991600" cy="5791200"/>
          </a:xfrm>
        </p:spPr>
        <p:txBody>
          <a:bodyPr>
            <a:normAutofit fontScale="85000" lnSpcReduction="10000"/>
          </a:bodyPr>
          <a:lstStyle/>
          <a:p>
            <a:pPr algn="ctr">
              <a:lnSpc>
                <a:spcPct val="120000"/>
              </a:lnSpc>
              <a:buNone/>
            </a:pPr>
            <a:r>
              <a:rPr lang="en-US" sz="2600" b="1" dirty="0" smtClean="0">
                <a:solidFill>
                  <a:srgbClr val="000000"/>
                </a:solidFill>
              </a:rPr>
              <a:t>“Educational institutions are not inert. </a:t>
            </a:r>
          </a:p>
          <a:p>
            <a:pPr algn="ctr">
              <a:lnSpc>
                <a:spcPct val="120000"/>
              </a:lnSpc>
              <a:buNone/>
            </a:pPr>
            <a:r>
              <a:rPr lang="en-US" sz="2600" b="1" dirty="0" smtClean="0">
                <a:solidFill>
                  <a:srgbClr val="000000"/>
                </a:solidFill>
              </a:rPr>
              <a:t>They adjust, they launch new initiatives, </a:t>
            </a:r>
          </a:p>
          <a:p>
            <a:pPr algn="ctr">
              <a:lnSpc>
                <a:spcPct val="120000"/>
              </a:lnSpc>
              <a:buNone/>
            </a:pPr>
            <a:r>
              <a:rPr lang="en-US" sz="2600" b="1" dirty="0" smtClean="0">
                <a:solidFill>
                  <a:srgbClr val="000000"/>
                </a:solidFill>
              </a:rPr>
              <a:t>they allow former ways to fall into desuetude, </a:t>
            </a:r>
          </a:p>
          <a:p>
            <a:pPr algn="ctr">
              <a:lnSpc>
                <a:spcPct val="120000"/>
              </a:lnSpc>
              <a:buNone/>
            </a:pPr>
            <a:r>
              <a:rPr lang="en-US" sz="2600" b="1" dirty="0" smtClean="0">
                <a:solidFill>
                  <a:srgbClr val="000000"/>
                </a:solidFill>
              </a:rPr>
              <a:t>they seek new types of students </a:t>
            </a:r>
          </a:p>
          <a:p>
            <a:pPr algn="ctr">
              <a:lnSpc>
                <a:spcPct val="120000"/>
              </a:lnSpc>
              <a:buNone/>
            </a:pPr>
            <a:r>
              <a:rPr lang="en-US" sz="2600" b="1" dirty="0" smtClean="0">
                <a:solidFill>
                  <a:srgbClr val="000000"/>
                </a:solidFill>
              </a:rPr>
              <a:t>and they constantly attract new</a:t>
            </a:r>
          </a:p>
          <a:p>
            <a:pPr algn="ctr">
              <a:lnSpc>
                <a:spcPct val="120000"/>
              </a:lnSpc>
              <a:buNone/>
            </a:pPr>
            <a:r>
              <a:rPr lang="en-US" sz="2600" b="1" dirty="0" smtClean="0">
                <a:solidFill>
                  <a:srgbClr val="000000"/>
                </a:solidFill>
              </a:rPr>
              <a:t> students and new faculty members.</a:t>
            </a:r>
          </a:p>
          <a:p>
            <a:pPr algn="ctr">
              <a:lnSpc>
                <a:spcPct val="120000"/>
              </a:lnSpc>
              <a:buNone/>
            </a:pPr>
            <a:r>
              <a:rPr lang="en-US" sz="2600" dirty="0" smtClean="0">
                <a:solidFill>
                  <a:srgbClr val="000000"/>
                </a:solidFill>
              </a:rPr>
              <a:t> </a:t>
            </a:r>
          </a:p>
          <a:p>
            <a:pPr algn="ctr">
              <a:lnSpc>
                <a:spcPct val="120000"/>
              </a:lnSpc>
              <a:buNone/>
            </a:pPr>
            <a:r>
              <a:rPr lang="en-US" sz="2600" b="1" dirty="0" smtClean="0">
                <a:solidFill>
                  <a:srgbClr val="C00000"/>
                </a:solidFill>
              </a:rPr>
              <a:t>Such changes might be intentional; however, it is also </a:t>
            </a:r>
          </a:p>
          <a:p>
            <a:pPr algn="ctr">
              <a:lnSpc>
                <a:spcPct val="120000"/>
              </a:lnSpc>
              <a:buNone/>
            </a:pPr>
            <a:r>
              <a:rPr lang="en-US" sz="2600" b="1" dirty="0" smtClean="0">
                <a:solidFill>
                  <a:srgbClr val="C00000"/>
                </a:solidFill>
              </a:rPr>
              <a:t>possible for mission to drift far from its original moorings.</a:t>
            </a:r>
          </a:p>
          <a:p>
            <a:pPr algn="ctr">
              <a:lnSpc>
                <a:spcPct val="120000"/>
              </a:lnSpc>
              <a:buNone/>
            </a:pPr>
            <a:endParaRPr lang="en-US" sz="2600" dirty="0" smtClean="0">
              <a:solidFill>
                <a:srgbClr val="000000"/>
              </a:solidFill>
            </a:endParaRPr>
          </a:p>
          <a:p>
            <a:pPr algn="ctr">
              <a:lnSpc>
                <a:spcPct val="120000"/>
              </a:lnSpc>
              <a:buNone/>
            </a:pPr>
            <a:r>
              <a:rPr lang="en-US" sz="2600" b="1" dirty="0" smtClean="0">
                <a:solidFill>
                  <a:srgbClr val="000000"/>
                </a:solidFill>
              </a:rPr>
              <a:t>The preservation of the Catholic identity, culture, and </a:t>
            </a:r>
          </a:p>
          <a:p>
            <a:pPr algn="ctr">
              <a:lnSpc>
                <a:spcPct val="120000"/>
              </a:lnSpc>
              <a:buNone/>
            </a:pPr>
            <a:r>
              <a:rPr lang="en-US" sz="2600" b="1" dirty="0" smtClean="0">
                <a:solidFill>
                  <a:srgbClr val="000000"/>
                </a:solidFill>
              </a:rPr>
              <a:t>mission of our institutions demands </a:t>
            </a:r>
          </a:p>
          <a:p>
            <a:pPr algn="ctr">
              <a:lnSpc>
                <a:spcPct val="120000"/>
              </a:lnSpc>
              <a:buNone/>
            </a:pPr>
            <a:r>
              <a:rPr lang="en-US" sz="2600" b="1" dirty="0" smtClean="0">
                <a:solidFill>
                  <a:srgbClr val="000000"/>
                </a:solidFill>
              </a:rPr>
              <a:t>that we manage our mission and manage it well.”</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19400"/>
            <a:ext cx="6400800" cy="3200400"/>
          </a:xfrm>
        </p:spPr>
        <p:txBody>
          <a:bodyPr>
            <a:noAutofit/>
          </a:bodyPr>
          <a:lstStyle/>
          <a:p>
            <a:r>
              <a:rPr lang="en-US" sz="4400" dirty="0" smtClean="0">
                <a:solidFill>
                  <a:srgbClr val="C00000"/>
                </a:solidFill>
              </a:rPr>
              <a:t>A Model Institution of Catholic Higher Education</a:t>
            </a:r>
            <a:endParaRPr lang="en-US" sz="4400" dirty="0">
              <a:solidFill>
                <a:srgbClr val="C00000"/>
              </a:solidFill>
            </a:endParaRPr>
          </a:p>
        </p:txBody>
      </p:sp>
      <p:sp>
        <p:nvSpPr>
          <p:cNvPr id="3" name="Title 2"/>
          <p:cNvSpPr>
            <a:spLocks noGrp="1"/>
          </p:cNvSpPr>
          <p:nvPr>
            <p:ph type="ctrTitle"/>
          </p:nvPr>
        </p:nvSpPr>
        <p:spPr>
          <a:xfrm>
            <a:off x="685800" y="381000"/>
            <a:ext cx="7772400" cy="1447800"/>
          </a:xfrm>
        </p:spPr>
        <p:txBody>
          <a:bodyPr>
            <a:normAutofit/>
          </a:bodyPr>
          <a:lstStyle/>
          <a:p>
            <a:r>
              <a:rPr lang="en-US" sz="7200" dirty="0" smtClean="0"/>
              <a:t>Barry University: </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Mission of Catholic Higher Education</a:t>
            </a:r>
            <a:endParaRPr lang="en-US" dirty="0"/>
          </a:p>
        </p:txBody>
      </p:sp>
      <p:sp>
        <p:nvSpPr>
          <p:cNvPr id="3" name="Content Placeholder 2"/>
          <p:cNvSpPr>
            <a:spLocks noGrp="1"/>
          </p:cNvSpPr>
          <p:nvPr>
            <p:ph sz="quarter" idx="1"/>
          </p:nvPr>
        </p:nvSpPr>
        <p:spPr>
          <a:xfrm>
            <a:off x="301752" y="1676400"/>
            <a:ext cx="8503920" cy="4422648"/>
          </a:xfrm>
        </p:spPr>
        <p:txBody>
          <a:bodyPr>
            <a:normAutofit fontScale="55000" lnSpcReduction="20000"/>
          </a:bodyPr>
          <a:lstStyle/>
          <a:p>
            <a:pPr algn="ctr">
              <a:lnSpc>
                <a:spcPct val="120000"/>
              </a:lnSpc>
              <a:buNone/>
            </a:pPr>
            <a:r>
              <a:rPr lang="en-US" sz="4000" b="1" dirty="0" smtClean="0">
                <a:solidFill>
                  <a:srgbClr val="C00000"/>
                </a:solidFill>
              </a:rPr>
              <a:t>Like other Catholic colleges and universities, </a:t>
            </a:r>
          </a:p>
          <a:p>
            <a:pPr algn="ctr">
              <a:lnSpc>
                <a:spcPct val="120000"/>
              </a:lnSpc>
              <a:buNone/>
            </a:pPr>
            <a:r>
              <a:rPr lang="en-US" sz="4000" b="1" dirty="0" smtClean="0">
                <a:solidFill>
                  <a:srgbClr val="C00000"/>
                </a:solidFill>
              </a:rPr>
              <a:t>Barry University has a unique mission.</a:t>
            </a:r>
            <a:endParaRPr lang="en-US" sz="4000" dirty="0" smtClean="0">
              <a:solidFill>
                <a:schemeClr val="accent3"/>
              </a:solidFill>
            </a:endParaRPr>
          </a:p>
          <a:p>
            <a:pPr algn="ctr">
              <a:lnSpc>
                <a:spcPct val="120000"/>
              </a:lnSpc>
              <a:buNone/>
            </a:pPr>
            <a:endParaRPr lang="en-US" sz="2800" dirty="0" smtClean="0">
              <a:solidFill>
                <a:schemeClr val="accent3"/>
              </a:solidFill>
            </a:endParaRPr>
          </a:p>
          <a:p>
            <a:pPr algn="ctr">
              <a:lnSpc>
                <a:spcPct val="120000"/>
              </a:lnSpc>
              <a:buNone/>
            </a:pPr>
            <a:r>
              <a:rPr lang="en-US" sz="2800" dirty="0" smtClean="0">
                <a:solidFill>
                  <a:schemeClr val="accent3"/>
                </a:solidFill>
              </a:rPr>
              <a:t>“The heart and soul of these institutions (Catholic) are transformative in nature, not just transactional.  They are not just credit bearing, but life giving.  These institutions teach people not only how to earn a living but how to live life in a moral sense, an ethical sense, in a value sense.  They give a moral compass that enables students to get through life’s crisis.</a:t>
            </a:r>
          </a:p>
          <a:p>
            <a:pPr algn="ctr">
              <a:lnSpc>
                <a:spcPct val="120000"/>
              </a:lnSpc>
              <a:buNone/>
            </a:pPr>
            <a:endParaRPr lang="en-US" sz="2800" dirty="0" smtClean="0">
              <a:solidFill>
                <a:schemeClr val="accent3"/>
              </a:solidFill>
            </a:endParaRPr>
          </a:p>
          <a:p>
            <a:pPr algn="ctr">
              <a:lnSpc>
                <a:spcPct val="120000"/>
              </a:lnSpc>
              <a:buNone/>
            </a:pPr>
            <a:r>
              <a:rPr lang="en-US" sz="2800" dirty="0" smtClean="0">
                <a:solidFill>
                  <a:schemeClr val="accent3"/>
                </a:solidFill>
              </a:rPr>
              <a:t>“As those who serve in such institutions we have the gift of being able to educate the whole person in a better way.    Our mission goes to developing leaders in a world an context  where you need values and a faith dimension – leaders who understand that there is a God and that God is good.” </a:t>
            </a:r>
          </a:p>
          <a:p>
            <a:pPr algn="ctr">
              <a:lnSpc>
                <a:spcPct val="120000"/>
              </a:lnSpc>
              <a:buNone/>
            </a:pPr>
            <a:endParaRPr lang="en-US" sz="2400" dirty="0" smtClean="0">
              <a:solidFill>
                <a:schemeClr val="accent3"/>
              </a:solidFill>
            </a:endParaRPr>
          </a:p>
          <a:p>
            <a:pPr algn="ctr">
              <a:lnSpc>
                <a:spcPct val="120000"/>
              </a:lnSpc>
              <a:buNone/>
            </a:pPr>
            <a:r>
              <a:rPr lang="en-US" sz="2800" b="1" dirty="0" smtClean="0">
                <a:solidFill>
                  <a:srgbClr val="C00000"/>
                </a:solidFill>
              </a:rPr>
              <a:t>Melanie Morey and John Piderit, </a:t>
            </a:r>
            <a:r>
              <a:rPr lang="en-US" sz="2800" b="1" i="1" dirty="0" smtClean="0">
                <a:solidFill>
                  <a:srgbClr val="C00000"/>
                </a:solidFill>
              </a:rPr>
              <a:t>Catholic Higher Education</a:t>
            </a:r>
            <a:endParaRPr lang="en-US" sz="2800" b="1" dirty="0" smtClean="0">
              <a:solidFill>
                <a:srgbClr val="C00000"/>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606552"/>
          </a:xfrm>
        </p:spPr>
        <p:txBody>
          <a:bodyPr>
            <a:noAutofit/>
          </a:bodyPr>
          <a:lstStyle/>
          <a:p>
            <a:r>
              <a:rPr lang="en-US" sz="2400" b="1" dirty="0" smtClean="0">
                <a:solidFill>
                  <a:srgbClr val="C00000"/>
                </a:solidFill>
              </a:rPr>
              <a:t>Implementing, Enhancing &amp; Assessing Barry’s Mission</a:t>
            </a:r>
            <a:endParaRPr lang="en-US" sz="2400" b="1" dirty="0">
              <a:solidFill>
                <a:srgbClr val="C00000"/>
              </a:solidFill>
            </a:endParaRPr>
          </a:p>
        </p:txBody>
      </p:sp>
      <p:sp>
        <p:nvSpPr>
          <p:cNvPr id="3" name="Content Placeholder 2"/>
          <p:cNvSpPr>
            <a:spLocks noGrp="1"/>
          </p:cNvSpPr>
          <p:nvPr>
            <p:ph sz="quarter" idx="1"/>
          </p:nvPr>
        </p:nvSpPr>
        <p:spPr/>
        <p:txBody>
          <a:bodyPr/>
          <a:lstStyle/>
          <a:p>
            <a:endParaRPr lang="en-US" dirty="0" smtClean="0"/>
          </a:p>
          <a:p>
            <a:r>
              <a:rPr lang="en-US" dirty="0" smtClean="0"/>
              <a:t>What kind of Alumni do we what to form through transformative education?</a:t>
            </a:r>
          </a:p>
          <a:p>
            <a:r>
              <a:rPr lang="en-US" dirty="0" smtClean="0"/>
              <a:t>What kind of student applicants do we want to attract?</a:t>
            </a:r>
          </a:p>
          <a:p>
            <a:r>
              <a:rPr lang="en-US" dirty="0" smtClean="0"/>
              <a:t>What kind of strategies do we have in place to achieve or mission of “Engaging the World through Transformative Catholic Higher Education?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a:bodyPr>
          <a:lstStyle/>
          <a:p>
            <a:r>
              <a:rPr lang="en-US" sz="2800" b="1" dirty="0" smtClean="0">
                <a:solidFill>
                  <a:srgbClr val="C00000"/>
                </a:solidFill>
              </a:rPr>
              <a:t>MODELS OF CATHOLIC HIGHER EDUCATION</a:t>
            </a:r>
            <a:endParaRPr lang="en-US" sz="2800" b="1" dirty="0">
              <a:solidFill>
                <a:srgbClr val="C00000"/>
              </a:solidFill>
            </a:endParaRPr>
          </a:p>
        </p:txBody>
      </p:sp>
      <p:sp>
        <p:nvSpPr>
          <p:cNvPr id="3" name="Content Placeholder 2"/>
          <p:cNvSpPr>
            <a:spLocks noGrp="1"/>
          </p:cNvSpPr>
          <p:nvPr>
            <p:ph sz="quarter" idx="1"/>
          </p:nvPr>
        </p:nvSpPr>
        <p:spPr>
          <a:xfrm>
            <a:off x="301752" y="1676400"/>
            <a:ext cx="8503920" cy="4422648"/>
          </a:xfrm>
        </p:spPr>
        <p:txBody>
          <a:bodyPr>
            <a:normAutofit lnSpcReduction="10000"/>
          </a:bodyPr>
          <a:lstStyle/>
          <a:p>
            <a:pPr algn="ctr">
              <a:lnSpc>
                <a:spcPct val="110000"/>
              </a:lnSpc>
              <a:buNone/>
            </a:pPr>
            <a:r>
              <a:rPr lang="en-US" dirty="0" smtClean="0">
                <a:solidFill>
                  <a:schemeClr val="accent3"/>
                </a:solidFill>
              </a:rPr>
              <a:t>Melanie M. Morey and John J. Piderit in </a:t>
            </a:r>
          </a:p>
          <a:p>
            <a:pPr algn="ctr">
              <a:lnSpc>
                <a:spcPct val="110000"/>
              </a:lnSpc>
              <a:buNone/>
            </a:pPr>
            <a:r>
              <a:rPr lang="en-US" b="1" i="1" dirty="0" smtClean="0">
                <a:solidFill>
                  <a:schemeClr val="accent3"/>
                </a:solidFill>
              </a:rPr>
              <a:t>Catholic Higher Education: A Culture in Crisis </a:t>
            </a:r>
          </a:p>
          <a:p>
            <a:pPr algn="ctr">
              <a:lnSpc>
                <a:spcPct val="110000"/>
              </a:lnSpc>
              <a:buNone/>
            </a:pPr>
            <a:r>
              <a:rPr lang="en-US" dirty="0" smtClean="0">
                <a:solidFill>
                  <a:schemeClr val="accent3"/>
                </a:solidFill>
              </a:rPr>
              <a:t>propose four models of Catholic higher education  in reflecting on our mission, education and recruitment goals and strategies: </a:t>
            </a:r>
            <a:endParaRPr lang="en-US" b="1" dirty="0" smtClean="0">
              <a:solidFill>
                <a:schemeClr val="accent3"/>
              </a:solidFill>
            </a:endParaRPr>
          </a:p>
          <a:p>
            <a:pPr marL="514350" indent="-514350" algn="ctr">
              <a:lnSpc>
                <a:spcPct val="110000"/>
              </a:lnSpc>
              <a:buNone/>
            </a:pPr>
            <a:r>
              <a:rPr lang="en-US" b="1" dirty="0" smtClean="0">
                <a:solidFill>
                  <a:schemeClr val="accent3"/>
                </a:solidFill>
              </a:rPr>
              <a:t>~ Catholic </a:t>
            </a:r>
            <a:r>
              <a:rPr lang="en-US" b="1" i="1" dirty="0" smtClean="0">
                <a:solidFill>
                  <a:schemeClr val="accent3"/>
                </a:solidFill>
              </a:rPr>
              <a:t>immersion</a:t>
            </a:r>
          </a:p>
          <a:p>
            <a:pPr marL="514350" indent="-514350" algn="ctr">
              <a:lnSpc>
                <a:spcPct val="110000"/>
              </a:lnSpc>
              <a:buNone/>
            </a:pPr>
            <a:r>
              <a:rPr lang="en-US" b="1" dirty="0" smtClean="0">
                <a:solidFill>
                  <a:schemeClr val="accent3"/>
                </a:solidFill>
              </a:rPr>
              <a:t>~ Catholic </a:t>
            </a:r>
            <a:r>
              <a:rPr lang="en-US" b="1" i="1" dirty="0" smtClean="0">
                <a:solidFill>
                  <a:schemeClr val="accent3"/>
                </a:solidFill>
              </a:rPr>
              <a:t>persuasion</a:t>
            </a:r>
          </a:p>
          <a:p>
            <a:pPr marL="514350" indent="-514350" algn="ctr">
              <a:lnSpc>
                <a:spcPct val="110000"/>
              </a:lnSpc>
              <a:buNone/>
            </a:pPr>
            <a:r>
              <a:rPr lang="en-US" b="1" dirty="0" smtClean="0">
                <a:solidFill>
                  <a:schemeClr val="accent3"/>
                </a:solidFill>
              </a:rPr>
              <a:t>~ Catholic </a:t>
            </a:r>
            <a:r>
              <a:rPr lang="en-US" b="1" i="1" dirty="0" smtClean="0">
                <a:solidFill>
                  <a:schemeClr val="accent3"/>
                </a:solidFill>
              </a:rPr>
              <a:t>diaspora</a:t>
            </a:r>
          </a:p>
          <a:p>
            <a:pPr marL="514350" indent="-514350" algn="ctr">
              <a:lnSpc>
                <a:spcPct val="110000"/>
              </a:lnSpc>
              <a:buNone/>
            </a:pPr>
            <a:r>
              <a:rPr lang="en-US" b="1" dirty="0" smtClean="0">
                <a:solidFill>
                  <a:schemeClr val="accent3"/>
                </a:solidFill>
              </a:rPr>
              <a:t>~ Catholic </a:t>
            </a:r>
            <a:r>
              <a:rPr lang="en-US" b="1" i="1" dirty="0" smtClean="0">
                <a:solidFill>
                  <a:schemeClr val="accent3"/>
                </a:solidFill>
              </a:rPr>
              <a:t>cohort</a:t>
            </a:r>
            <a:endParaRPr lang="en-US" b="1" dirty="0">
              <a:solidFill>
                <a:schemeClr val="accent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160000"/>
              </a:lnSpc>
            </a:pPr>
            <a:r>
              <a:rPr lang="en-US" b="1" dirty="0" smtClean="0">
                <a:solidFill>
                  <a:srgbClr val="C00000"/>
                </a:solidFill>
              </a:rPr>
              <a:t>Catholic </a:t>
            </a:r>
            <a:r>
              <a:rPr lang="en-US" b="1" i="1" dirty="0" smtClean="0">
                <a:solidFill>
                  <a:srgbClr val="C00000"/>
                </a:solidFill>
              </a:rPr>
              <a:t>Immersion</a:t>
            </a:r>
          </a:p>
        </p:txBody>
      </p:sp>
      <p:sp>
        <p:nvSpPr>
          <p:cNvPr id="3" name="Content Placeholder 2"/>
          <p:cNvSpPr>
            <a:spLocks noGrp="1"/>
          </p:cNvSpPr>
          <p:nvPr>
            <p:ph sz="quarter" idx="1"/>
          </p:nvPr>
        </p:nvSpPr>
        <p:spPr>
          <a:xfrm>
            <a:off x="301752" y="1752600"/>
            <a:ext cx="8503920" cy="4346448"/>
          </a:xfrm>
        </p:spPr>
        <p:txBody>
          <a:bodyPr>
            <a:normAutofit fontScale="92500" lnSpcReduction="20000"/>
          </a:bodyPr>
          <a:lstStyle/>
          <a:p>
            <a:pPr>
              <a:lnSpc>
                <a:spcPct val="110000"/>
              </a:lnSpc>
              <a:buNone/>
            </a:pPr>
            <a:r>
              <a:rPr lang="en-US" b="1" dirty="0" smtClean="0">
                <a:solidFill>
                  <a:schemeClr val="accent3"/>
                </a:solidFill>
              </a:rPr>
              <a:t>   </a:t>
            </a:r>
            <a:r>
              <a:rPr lang="en-US" b="1" dirty="0" smtClean="0">
                <a:solidFill>
                  <a:srgbClr val="C00000"/>
                </a:solidFill>
              </a:rPr>
              <a:t>Education: </a:t>
            </a:r>
            <a:r>
              <a:rPr lang="en-US" b="1" dirty="0" smtClean="0">
                <a:solidFill>
                  <a:schemeClr val="accent3"/>
                </a:solidFill>
              </a:rPr>
              <a:t>This model “seeks to provide undergraduates with an education that prepares them to be well informed and significant leaders not only in society but also in the Catholic Church.”</a:t>
            </a:r>
          </a:p>
          <a:p>
            <a:pPr>
              <a:lnSpc>
                <a:spcPct val="110000"/>
              </a:lnSpc>
              <a:buNone/>
            </a:pPr>
            <a:endParaRPr lang="en-US" b="1" dirty="0" smtClean="0">
              <a:solidFill>
                <a:schemeClr val="accent3"/>
              </a:solidFill>
            </a:endParaRPr>
          </a:p>
          <a:p>
            <a:pPr>
              <a:lnSpc>
                <a:spcPct val="110000"/>
              </a:lnSpc>
              <a:buNone/>
            </a:pPr>
            <a:r>
              <a:rPr lang="en-US" b="1" dirty="0" smtClean="0">
                <a:solidFill>
                  <a:schemeClr val="accent3"/>
                </a:solidFill>
              </a:rPr>
              <a:t>   </a:t>
            </a:r>
            <a:r>
              <a:rPr lang="en-US" b="1" dirty="0" smtClean="0">
                <a:solidFill>
                  <a:srgbClr val="C00000"/>
                </a:solidFill>
              </a:rPr>
              <a:t>Recruitment: </a:t>
            </a:r>
            <a:r>
              <a:rPr lang="en-US" b="1" dirty="0" smtClean="0">
                <a:solidFill>
                  <a:schemeClr val="accent3"/>
                </a:solidFill>
              </a:rPr>
              <a:t>The majority of students that such an institution seeks to attract are already committed Catholics, those who seek to become committed Catholics, or those whose parents wish them to become 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Catholic </a:t>
            </a:r>
            <a:r>
              <a:rPr lang="en-US" b="1" i="1" dirty="0" smtClean="0">
                <a:solidFill>
                  <a:srgbClr val="C00000"/>
                </a:solidFill>
              </a:rPr>
              <a:t>Persuasion</a:t>
            </a:r>
            <a:endParaRPr lang="en-US" dirty="0">
              <a:solidFill>
                <a:srgbClr val="C00000"/>
              </a:solidFill>
            </a:endParaRPr>
          </a:p>
        </p:txBody>
      </p:sp>
      <p:sp>
        <p:nvSpPr>
          <p:cNvPr id="3" name="Content Placeholder 2"/>
          <p:cNvSpPr>
            <a:spLocks noGrp="1"/>
          </p:cNvSpPr>
          <p:nvPr>
            <p:ph sz="quarter" idx="1"/>
          </p:nvPr>
        </p:nvSpPr>
        <p:spPr>
          <a:xfrm>
            <a:off x="301752" y="1752600"/>
            <a:ext cx="8503920" cy="4346448"/>
          </a:xfrm>
        </p:spPr>
        <p:txBody>
          <a:bodyPr>
            <a:normAutofit fontScale="92500" lnSpcReduction="20000"/>
          </a:bodyPr>
          <a:lstStyle/>
          <a:p>
            <a:pPr>
              <a:lnSpc>
                <a:spcPct val="110000"/>
              </a:lnSpc>
              <a:buNone/>
            </a:pPr>
            <a:r>
              <a:rPr lang="en-US" b="1" dirty="0" smtClean="0">
                <a:solidFill>
                  <a:schemeClr val="accent3"/>
                </a:solidFill>
              </a:rPr>
              <a:t>   </a:t>
            </a:r>
            <a:r>
              <a:rPr lang="en-US" b="1" dirty="0" smtClean="0">
                <a:solidFill>
                  <a:srgbClr val="C00000"/>
                </a:solidFill>
              </a:rPr>
              <a:t>Education: </a:t>
            </a:r>
            <a:r>
              <a:rPr lang="en-US" b="1" dirty="0" smtClean="0">
                <a:solidFill>
                  <a:schemeClr val="accent3"/>
                </a:solidFill>
              </a:rPr>
              <a:t>This model “seeks to give all students knowledge and appreciation of the Catholic tradition, regardless of whether they are Catholic themselves.” </a:t>
            </a:r>
          </a:p>
          <a:p>
            <a:pPr>
              <a:lnSpc>
                <a:spcPct val="110000"/>
              </a:lnSpc>
              <a:buNone/>
            </a:pPr>
            <a:endParaRPr lang="en-US" b="1" dirty="0" smtClean="0">
              <a:solidFill>
                <a:schemeClr val="accent3"/>
              </a:solidFill>
            </a:endParaRPr>
          </a:p>
          <a:p>
            <a:pPr>
              <a:lnSpc>
                <a:spcPct val="110000"/>
              </a:lnSpc>
              <a:buNone/>
            </a:pPr>
            <a:r>
              <a:rPr lang="en-US" b="1" dirty="0" smtClean="0">
                <a:solidFill>
                  <a:schemeClr val="accent3"/>
                </a:solidFill>
              </a:rPr>
              <a:t>    </a:t>
            </a:r>
            <a:r>
              <a:rPr lang="en-US" b="1" dirty="0" smtClean="0">
                <a:solidFill>
                  <a:srgbClr val="C00000"/>
                </a:solidFill>
              </a:rPr>
              <a:t>Recruitment: </a:t>
            </a:r>
            <a:r>
              <a:rPr lang="en-US" b="1" dirty="0" smtClean="0">
                <a:solidFill>
                  <a:schemeClr val="accent3"/>
                </a:solidFill>
              </a:rPr>
              <a:t>The underlying assumption is that, while not committed Catholics as yet, the students interested in this university are nonetheless Catholic with a need or desire for greater understanding of the teachings of the Church.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Catholic </a:t>
            </a:r>
            <a:r>
              <a:rPr lang="en-US" b="1" i="1" dirty="0" smtClean="0">
                <a:solidFill>
                  <a:srgbClr val="C00000"/>
                </a:solidFill>
              </a:rPr>
              <a:t>Diaspora</a:t>
            </a:r>
            <a:endParaRPr lang="en-US" dirty="0">
              <a:solidFill>
                <a:srgbClr val="C00000"/>
              </a:solidFill>
            </a:endParaRPr>
          </a:p>
        </p:txBody>
      </p:sp>
      <p:sp>
        <p:nvSpPr>
          <p:cNvPr id="3" name="Content Placeholder 2"/>
          <p:cNvSpPr>
            <a:spLocks noGrp="1"/>
          </p:cNvSpPr>
          <p:nvPr>
            <p:ph sz="quarter" idx="1"/>
          </p:nvPr>
        </p:nvSpPr>
        <p:spPr>
          <a:xfrm>
            <a:off x="301752" y="1828800"/>
            <a:ext cx="8503920" cy="4270248"/>
          </a:xfrm>
        </p:spPr>
        <p:txBody>
          <a:bodyPr>
            <a:normAutofit fontScale="77500" lnSpcReduction="20000"/>
          </a:bodyPr>
          <a:lstStyle/>
          <a:p>
            <a:pPr>
              <a:lnSpc>
                <a:spcPct val="110000"/>
              </a:lnSpc>
              <a:buNone/>
            </a:pPr>
            <a:r>
              <a:rPr lang="en-US" b="1" dirty="0" smtClean="0">
                <a:solidFill>
                  <a:schemeClr val="accent3"/>
                </a:solidFill>
              </a:rPr>
              <a:t>    Those universities whose goal is the </a:t>
            </a:r>
            <a:r>
              <a:rPr lang="en-US" b="1" i="1" dirty="0" smtClean="0">
                <a:solidFill>
                  <a:schemeClr val="accent3"/>
                </a:solidFill>
              </a:rPr>
              <a:t>Catholic diaspora </a:t>
            </a:r>
            <a:r>
              <a:rPr lang="en-US" b="1" dirty="0" smtClean="0">
                <a:solidFill>
                  <a:schemeClr val="accent3"/>
                </a:solidFill>
              </a:rPr>
              <a:t>have a dual intention in achieving their </a:t>
            </a:r>
            <a:r>
              <a:rPr lang="en-US" b="1" dirty="0" smtClean="0">
                <a:solidFill>
                  <a:srgbClr val="C00000"/>
                </a:solidFill>
              </a:rPr>
              <a:t>educational goals</a:t>
            </a:r>
            <a:r>
              <a:rPr lang="en-US" b="1" dirty="0" smtClean="0">
                <a:solidFill>
                  <a:schemeClr val="accent3"/>
                </a:solidFill>
              </a:rPr>
              <a:t>: </a:t>
            </a:r>
          </a:p>
          <a:p>
            <a:pPr>
              <a:lnSpc>
                <a:spcPct val="110000"/>
              </a:lnSpc>
              <a:buNone/>
            </a:pPr>
            <a:endParaRPr lang="en-US" b="1" dirty="0" smtClean="0">
              <a:solidFill>
                <a:schemeClr val="accent3"/>
              </a:solidFill>
            </a:endParaRPr>
          </a:p>
          <a:p>
            <a:pPr>
              <a:lnSpc>
                <a:spcPct val="110000"/>
              </a:lnSpc>
            </a:pPr>
            <a:r>
              <a:rPr lang="en-US" b="1" dirty="0" smtClean="0">
                <a:solidFill>
                  <a:schemeClr val="accent3"/>
                </a:solidFill>
              </a:rPr>
              <a:t>First, in a situation of religious diversity, the university seeks to ensure that “all students become more open and accepting to religious beliefs.” </a:t>
            </a:r>
          </a:p>
          <a:p>
            <a:pPr>
              <a:lnSpc>
                <a:spcPct val="110000"/>
              </a:lnSpc>
              <a:buNone/>
            </a:pPr>
            <a:endParaRPr lang="en-US" b="1" dirty="0" smtClean="0">
              <a:solidFill>
                <a:schemeClr val="accent3"/>
              </a:solidFill>
            </a:endParaRPr>
          </a:p>
          <a:p>
            <a:r>
              <a:rPr lang="en-US" b="1" dirty="0" smtClean="0">
                <a:solidFill>
                  <a:schemeClr val="accent3"/>
                </a:solidFill>
              </a:rPr>
              <a:t>Second, such universities are committed to observing the standards of Catholic belief in all university activities. </a:t>
            </a:r>
          </a:p>
          <a:p>
            <a:pPr>
              <a:buNone/>
            </a:pPr>
            <a:r>
              <a:rPr lang="en-US" b="1" dirty="0" smtClean="0">
                <a:solidFill>
                  <a:srgbClr val="C00000"/>
                </a:solidFill>
              </a:rPr>
              <a:t>    </a:t>
            </a:r>
          </a:p>
          <a:p>
            <a:pPr>
              <a:buNone/>
            </a:pPr>
            <a:r>
              <a:rPr lang="en-US" b="1" dirty="0" smtClean="0">
                <a:solidFill>
                  <a:srgbClr val="C00000"/>
                </a:solidFill>
              </a:rPr>
              <a:t>    Recruitment Goal</a:t>
            </a:r>
            <a:r>
              <a:rPr lang="en-US" b="1" dirty="0" smtClean="0">
                <a:solidFill>
                  <a:srgbClr val="000000"/>
                </a:solidFill>
              </a:rPr>
              <a:t>: To attract religiously diverse students with a small proportion of Catholic students. </a:t>
            </a:r>
          </a:p>
          <a:p>
            <a:pPr>
              <a:lnSpc>
                <a:spcPct val="110000"/>
              </a:lnSpc>
            </a:pPr>
            <a:endParaRPr lang="en-US" b="1" dirty="0" smtClean="0">
              <a:solidFill>
                <a:schemeClr val="accent3"/>
              </a:solidFill>
            </a:endParaRPr>
          </a:p>
          <a:p>
            <a:pPr>
              <a:lnSpc>
                <a:spcPct val="110000"/>
              </a:lnSpc>
            </a:pPr>
            <a:endParaRPr lang="en-US" b="1" dirty="0">
              <a:solidFill>
                <a:schemeClr val="accent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Catholic </a:t>
            </a:r>
            <a:r>
              <a:rPr lang="en-US" b="1" i="1" dirty="0" smtClean="0">
                <a:solidFill>
                  <a:srgbClr val="C00000"/>
                </a:solidFill>
              </a:rPr>
              <a:t>Cohort</a:t>
            </a:r>
            <a:endParaRPr lang="en-US" dirty="0">
              <a:solidFill>
                <a:srgbClr val="C00000"/>
              </a:solidFill>
            </a:endParaRPr>
          </a:p>
        </p:txBody>
      </p:sp>
      <p:sp>
        <p:nvSpPr>
          <p:cNvPr id="3" name="Content Placeholder 2"/>
          <p:cNvSpPr>
            <a:spLocks noGrp="1"/>
          </p:cNvSpPr>
          <p:nvPr>
            <p:ph sz="quarter" idx="1"/>
          </p:nvPr>
        </p:nvSpPr>
        <p:spPr>
          <a:xfrm>
            <a:off x="301752" y="1905000"/>
            <a:ext cx="8503920" cy="4343400"/>
          </a:xfrm>
        </p:spPr>
        <p:txBody>
          <a:bodyPr>
            <a:normAutofit fontScale="55000" lnSpcReduction="20000"/>
          </a:bodyPr>
          <a:lstStyle/>
          <a:p>
            <a:pPr>
              <a:lnSpc>
                <a:spcPct val="120000"/>
              </a:lnSpc>
              <a:buNone/>
            </a:pPr>
            <a:r>
              <a:rPr lang="en-US" sz="2900" b="1" dirty="0" smtClean="0">
                <a:solidFill>
                  <a:schemeClr val="accent3"/>
                </a:solidFill>
              </a:rPr>
              <a:t>     This model “seeks to influence the formation of two student groups (in achieving their </a:t>
            </a:r>
            <a:r>
              <a:rPr lang="en-US" sz="2900" b="1" dirty="0" smtClean="0">
                <a:solidFill>
                  <a:srgbClr val="C00000"/>
                </a:solidFill>
              </a:rPr>
              <a:t>educational goals</a:t>
            </a:r>
            <a:r>
              <a:rPr lang="en-US" sz="2900" b="1" dirty="0" smtClean="0">
                <a:solidFill>
                  <a:schemeClr val="accent3"/>
                </a:solidFill>
              </a:rPr>
              <a:t>).” </a:t>
            </a:r>
          </a:p>
          <a:p>
            <a:pPr>
              <a:lnSpc>
                <a:spcPct val="120000"/>
              </a:lnSpc>
              <a:buNone/>
            </a:pPr>
            <a:endParaRPr lang="en-US" sz="2900" b="1" dirty="0" smtClean="0">
              <a:solidFill>
                <a:schemeClr val="accent3"/>
              </a:solidFill>
            </a:endParaRPr>
          </a:p>
          <a:p>
            <a:pPr>
              <a:lnSpc>
                <a:spcPct val="120000"/>
              </a:lnSpc>
            </a:pPr>
            <a:r>
              <a:rPr lang="en-US" sz="2900" b="1" dirty="0" smtClean="0">
                <a:solidFill>
                  <a:schemeClr val="accent3"/>
                </a:solidFill>
              </a:rPr>
              <a:t>The first group attends the university with the goal of acquiring the knowledge and skills for a particular business or profession. The university intends that this group gain a deeper appreciation of religious diversity. </a:t>
            </a:r>
          </a:p>
          <a:p>
            <a:pPr>
              <a:lnSpc>
                <a:spcPct val="120000"/>
              </a:lnSpc>
              <a:buNone/>
            </a:pPr>
            <a:endParaRPr lang="en-US" sz="2900" b="1" dirty="0" smtClean="0">
              <a:solidFill>
                <a:schemeClr val="accent3"/>
              </a:solidFill>
            </a:endParaRPr>
          </a:p>
          <a:p>
            <a:pPr>
              <a:lnSpc>
                <a:spcPct val="120000"/>
              </a:lnSpc>
            </a:pPr>
            <a:r>
              <a:rPr lang="en-US" sz="2900" b="1" dirty="0" smtClean="0">
                <a:solidFill>
                  <a:schemeClr val="accent3"/>
                </a:solidFill>
              </a:rPr>
              <a:t>The second group is the “cohort.” They may practice similar live styles and articulate similar professional goals but they also gain the capacity “to advance broad segments of the Catholic tradition” toward support for a Catholic social agenda shaped, for example, by themes such as Catholic Social Teaching.</a:t>
            </a:r>
          </a:p>
          <a:p>
            <a:pPr>
              <a:lnSpc>
                <a:spcPct val="120000"/>
              </a:lnSpc>
            </a:pPr>
            <a:endParaRPr lang="en-US" sz="2900" b="1" dirty="0" smtClean="0">
              <a:solidFill>
                <a:schemeClr val="accent3"/>
              </a:solidFill>
            </a:endParaRPr>
          </a:p>
          <a:p>
            <a:pPr>
              <a:lnSpc>
                <a:spcPct val="120000"/>
              </a:lnSpc>
              <a:buNone/>
            </a:pPr>
            <a:r>
              <a:rPr lang="en-US" sz="2900" b="1" dirty="0" smtClean="0">
                <a:solidFill>
                  <a:schemeClr val="accent3"/>
                </a:solidFill>
              </a:rPr>
              <a:t>     </a:t>
            </a:r>
            <a:r>
              <a:rPr lang="en-US" sz="2900" b="1" dirty="0" smtClean="0">
                <a:solidFill>
                  <a:srgbClr val="C00000"/>
                </a:solidFill>
              </a:rPr>
              <a:t>Recruitment Goal:  </a:t>
            </a:r>
            <a:r>
              <a:rPr lang="en-US" sz="2900" b="1" dirty="0" smtClean="0">
                <a:solidFill>
                  <a:srgbClr val="000000"/>
                </a:solidFill>
              </a:rPr>
              <a:t>To attract students with high academic ability and demonstrated leadership skills with and without religious aims.</a:t>
            </a:r>
          </a:p>
          <a:p>
            <a:pPr>
              <a:lnSpc>
                <a:spcPct val="120000"/>
              </a:lnSpc>
            </a:pPr>
            <a:endParaRPr lang="en-US" b="1" dirty="0">
              <a:solidFill>
                <a:schemeClr val="accent3"/>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arry">
      <a:dk1>
        <a:srgbClr val="595959"/>
      </a:dk1>
      <a:lt1>
        <a:srgbClr val="FFFFFF"/>
      </a:lt1>
      <a:dk2>
        <a:srgbClr val="8588A1"/>
      </a:dk2>
      <a:lt2>
        <a:srgbClr val="C7C7C7"/>
      </a:lt2>
      <a:accent1>
        <a:srgbClr val="C00000"/>
      </a:accent1>
      <a:accent2>
        <a:srgbClr val="ADAFC0"/>
      </a:accent2>
      <a:accent3>
        <a:srgbClr val="313340"/>
      </a:accent3>
      <a:accent4>
        <a:srgbClr val="FF0000"/>
      </a:accent4>
      <a:accent5>
        <a:srgbClr val="C00000"/>
      </a:accent5>
      <a:accent6>
        <a:srgbClr val="A6A6A6"/>
      </a:accent6>
      <a:hlink>
        <a:srgbClr val="D5E8EA"/>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0BBDE6B12A0044A429F3D8C4A10192" ma:contentTypeVersion="0" ma:contentTypeDescription="Create a new document." ma:contentTypeScope="" ma:versionID="da44c51b2d686842ad2d1bc63e50e7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1BD018-4EFE-4CFF-82FD-3D7C78E8C4D9}">
  <ds:schemaRefs>
    <ds:schemaRef ds:uri="http://schemas.microsoft.com/sharepoint/v3/contenttype/forms"/>
  </ds:schemaRefs>
</ds:datastoreItem>
</file>

<file path=customXml/itemProps2.xml><?xml version="1.0" encoding="utf-8"?>
<ds:datastoreItem xmlns:ds="http://schemas.openxmlformats.org/officeDocument/2006/customXml" ds:itemID="{EBBB19EA-C2B5-4C1A-A3A9-70E9B539EE4D}">
  <ds:schemaRef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64177D7F-F2EE-42AA-BFF7-E99CCAB9A9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Civic</Template>
  <TotalTime>153</TotalTime>
  <Words>1486</Words>
  <Application>Microsoft Office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PowerPoint Presentation</vt:lpstr>
      <vt:lpstr>Barry University: </vt:lpstr>
      <vt:lpstr>The Mission of Catholic Higher Education</vt:lpstr>
      <vt:lpstr>Implementing, Enhancing &amp; Assessing Barry’s Mission</vt:lpstr>
      <vt:lpstr>MODELS OF CATHOLIC HIGHER EDUCATION</vt:lpstr>
      <vt:lpstr>Catholic Immersion</vt:lpstr>
      <vt:lpstr>Catholic Persuasion</vt:lpstr>
      <vt:lpstr>Catholic Diaspora</vt:lpstr>
      <vt:lpstr>Catholic Cohort</vt:lpstr>
      <vt:lpstr>Principal Components of Institutional Life and their  Strategies </vt:lpstr>
      <vt:lpstr>Catholic Immersion</vt:lpstr>
      <vt:lpstr>Catholic Persuasion</vt:lpstr>
      <vt:lpstr>Catholic Diaspora</vt:lpstr>
      <vt:lpstr>Catholic Cohort</vt:lpstr>
      <vt:lpstr>Barry Demographics on Religious Identity</vt:lpstr>
      <vt:lpstr>As a Catholic Dominican  institution of higher education:</vt:lpstr>
      <vt:lpstr>As a Catholic Dominican  institution of higher education:</vt:lpstr>
      <vt:lpstr>Questions for Reflection and Discussion</vt:lpstr>
      <vt:lpstr>PowerPoint Presentation</vt:lpstr>
    </vt:vector>
  </TitlesOfParts>
  <Company>Barry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the  Catholic University</dc:title>
  <dc:creator>Gloria L. Schaab</dc:creator>
  <cp:lastModifiedBy>tempadmin</cp:lastModifiedBy>
  <cp:revision>25</cp:revision>
  <dcterms:created xsi:type="dcterms:W3CDTF">2011-04-08T20:02:02Z</dcterms:created>
  <dcterms:modified xsi:type="dcterms:W3CDTF">2015-02-05T18:13:08Z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0x0101003F0BBDE6B12A0044A429F3D8C4A10192</vt:lpwstr>
  </property>
  <property fmtid="{D5CDD505-2E9C-101B-9397-08002B2CF9AE}" pid="3" name="Order">
    <vt:r8>200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ies>
</file>