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 id="272" r:id="rId7"/>
    <p:sldId id="271" r:id="rId8"/>
    <p:sldId id="262" r:id="rId9"/>
    <p:sldId id="274" r:id="rId10"/>
    <p:sldId id="277"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B44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43C12-033F-4468-992C-B28BDB304112}"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43C12-033F-4468-992C-B28BDB304112}"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43C12-033F-4468-992C-B28BDB304112}"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43C12-033F-4468-992C-B28BDB304112}"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43C12-033F-4468-992C-B28BDB304112}" type="datetimeFigureOut">
              <a:rPr lang="en-US" smtClean="0"/>
              <a:pPr/>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43C12-033F-4468-992C-B28BDB304112}"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43C12-033F-4468-992C-B28BDB304112}" type="datetimeFigureOut">
              <a:rPr lang="en-US" smtClean="0"/>
              <a:pPr/>
              <a:t>10/8/2012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43C12-033F-4468-992C-B28BDB304112}" type="datetimeFigureOut">
              <a:rPr lang="en-US" smtClean="0"/>
              <a:pPr/>
              <a:t>10/8/2012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43C12-033F-4468-992C-B28BDB304112}" type="datetimeFigureOut">
              <a:rPr lang="en-US" smtClean="0"/>
              <a:pPr/>
              <a:t>10/8/2012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43C12-033F-4468-992C-B28BDB304112}"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43C12-033F-4468-992C-B28BDB304112}" type="datetimeFigureOut">
              <a:rPr lang="en-US" smtClean="0"/>
              <a:pPr/>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49B25-AB15-4C21-A81C-423A9F5E0B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43C12-033F-4468-992C-B28BDB304112}" type="datetimeFigureOut">
              <a:rPr lang="en-US" smtClean="0"/>
              <a:pPr/>
              <a:t>10/8/2012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49B25-AB15-4C21-A81C-423A9F5E0B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arry.edu/ce"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lalvarez@mail.barry.edu"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lalvarez@mail.barry.edu" TargetMode="External"/><Relationship Id="rId2" Type="http://schemas.openxmlformats.org/officeDocument/2006/relationships/hyperlink" Target="http://www.barry.edu/ce"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382000" cy="4572000"/>
          </a:xfrm>
        </p:spPr>
        <p:txBody>
          <a:bodyPr>
            <a:normAutofit fontScale="90000"/>
          </a:bodyPr>
          <a:lstStyle/>
          <a:p>
            <a:r>
              <a:rPr lang="en-US" sz="3600" dirty="0" smtClean="0">
                <a:latin typeface="Arial" pitchFamily="34" charset="0"/>
                <a:ea typeface="Arial Unicode MS" pitchFamily="34" charset="-128"/>
                <a:cs typeface="Arial" pitchFamily="34" charset="0"/>
              </a:rPr>
              <a:t/>
            </a:r>
            <a:br>
              <a:rPr lang="en-US" sz="3600" dirty="0" smtClean="0">
                <a:latin typeface="Arial" pitchFamily="34" charset="0"/>
                <a:ea typeface="Arial Unicode MS" pitchFamily="34" charset="-128"/>
                <a:cs typeface="Arial" pitchFamily="34" charset="0"/>
              </a:rPr>
            </a:br>
            <a:r>
              <a:rPr lang="en-US" sz="3600" dirty="0" smtClean="0">
                <a:latin typeface="Arial" pitchFamily="34" charset="0"/>
                <a:ea typeface="Arial Unicode MS" pitchFamily="34" charset="-128"/>
                <a:cs typeface="Arial" pitchFamily="34" charset="0"/>
              </a:rPr>
              <a:t/>
            </a:r>
            <a:br>
              <a:rPr lang="en-US" sz="3600" dirty="0" smtClean="0">
                <a:latin typeface="Arial" pitchFamily="34" charset="0"/>
                <a:ea typeface="Arial Unicode MS" pitchFamily="34" charset="-128"/>
                <a:cs typeface="Arial" pitchFamily="34" charset="0"/>
              </a:rPr>
            </a:br>
            <a:r>
              <a:rPr lang="en-US" sz="3600" dirty="0" smtClean="0">
                <a:latin typeface="Arial" pitchFamily="34" charset="0"/>
                <a:ea typeface="Arial Unicode MS" pitchFamily="34" charset="-128"/>
                <a:cs typeface="Arial" pitchFamily="34" charset="0"/>
              </a:rPr>
              <a:t>to the 2013 Barry University </a:t>
            </a:r>
            <a:br>
              <a:rPr lang="en-US" sz="3600" dirty="0" smtClean="0">
                <a:latin typeface="Arial" pitchFamily="34" charset="0"/>
                <a:ea typeface="Arial Unicode MS" pitchFamily="34" charset="-128"/>
                <a:cs typeface="Arial" pitchFamily="34" charset="0"/>
              </a:rPr>
            </a:br>
            <a:r>
              <a:rPr lang="en-US" sz="3600" dirty="0" smtClean="0">
                <a:latin typeface="Arial" pitchFamily="34" charset="0"/>
                <a:ea typeface="Arial Unicode MS" pitchFamily="34" charset="-128"/>
                <a:cs typeface="Arial" pitchFamily="34" charset="0"/>
              </a:rPr>
              <a:t>CFP</a:t>
            </a:r>
            <a:r>
              <a:rPr lang="en-US" sz="2800" dirty="0" smtClean="0">
                <a:latin typeface="Arial" pitchFamily="34" charset="0"/>
                <a:ea typeface="Arial Unicode MS" pitchFamily="34" charset="-128"/>
                <a:cs typeface="Arial" pitchFamily="34" charset="0"/>
              </a:rPr>
              <a:t>®</a:t>
            </a:r>
            <a:r>
              <a:rPr lang="en-US" sz="3600" dirty="0" smtClean="0">
                <a:latin typeface="Arial" pitchFamily="34" charset="0"/>
                <a:ea typeface="Arial Unicode MS" pitchFamily="34" charset="-128"/>
                <a:cs typeface="Arial" pitchFamily="34" charset="0"/>
              </a:rPr>
              <a:t> Certification </a:t>
            </a:r>
            <a:br>
              <a:rPr lang="en-US" sz="3600" dirty="0" smtClean="0">
                <a:latin typeface="Arial" pitchFamily="34" charset="0"/>
                <a:ea typeface="Arial Unicode MS" pitchFamily="34" charset="-128"/>
                <a:cs typeface="Arial" pitchFamily="34" charset="0"/>
              </a:rPr>
            </a:br>
            <a:r>
              <a:rPr lang="en-US" sz="3600" dirty="0" smtClean="0">
                <a:latin typeface="Arial" pitchFamily="34" charset="0"/>
                <a:ea typeface="Arial Unicode MS" pitchFamily="34" charset="-128"/>
                <a:cs typeface="Arial" pitchFamily="34" charset="0"/>
              </a:rPr>
              <a:t>Professional Education Program</a:t>
            </a:r>
            <a:br>
              <a:rPr lang="en-US" sz="3600" dirty="0" smtClean="0">
                <a:latin typeface="Arial" pitchFamily="34" charset="0"/>
                <a:ea typeface="Arial Unicode MS" pitchFamily="34" charset="-128"/>
                <a:cs typeface="Arial" pitchFamily="34" charset="0"/>
              </a:rPr>
            </a:br>
            <a:r>
              <a:rPr lang="en-US" sz="3600" dirty="0" smtClean="0">
                <a:latin typeface="Arial" pitchFamily="34" charset="0"/>
                <a:ea typeface="Arial Unicode MS" pitchFamily="34" charset="-128"/>
                <a:cs typeface="Arial" pitchFamily="34" charset="0"/>
              </a:rPr>
              <a:t> </a:t>
            </a:r>
            <a:br>
              <a:rPr lang="en-US" sz="3600" dirty="0" smtClean="0">
                <a:latin typeface="Arial" pitchFamily="34" charset="0"/>
                <a:ea typeface="Arial Unicode MS" pitchFamily="34" charset="-128"/>
                <a:cs typeface="Arial" pitchFamily="34" charset="0"/>
              </a:rPr>
            </a:br>
            <a:r>
              <a:rPr lang="en-US" sz="3600" dirty="0" smtClean="0">
                <a:latin typeface="Arial" pitchFamily="34" charset="0"/>
                <a:ea typeface="Arial Unicode MS" pitchFamily="34" charset="-128"/>
                <a:cs typeface="Arial" pitchFamily="34" charset="0"/>
              </a:rPr>
              <a:t/>
            </a:r>
            <a:br>
              <a:rPr lang="en-US" sz="3600" dirty="0" smtClean="0">
                <a:latin typeface="Arial" pitchFamily="34" charset="0"/>
                <a:ea typeface="Arial Unicode MS" pitchFamily="34" charset="-128"/>
                <a:cs typeface="Arial" pitchFamily="34" charset="0"/>
              </a:rPr>
            </a:br>
            <a:r>
              <a:rPr lang="en-US" sz="2000" dirty="0" smtClean="0"/>
              <a:t/>
            </a:r>
            <a:br>
              <a:rPr lang="en-US" sz="2000" dirty="0" smtClean="0"/>
            </a:br>
            <a:r>
              <a:rPr lang="en-US" sz="2700" dirty="0" smtClean="0">
                <a:latin typeface="Arial" pitchFamily="34" charset="0"/>
                <a:ea typeface="Arial Unicode MS" pitchFamily="34" charset="-128"/>
                <a:cs typeface="Arial" pitchFamily="34" charset="0"/>
              </a:rPr>
              <a:t/>
            </a:r>
            <a:br>
              <a:rPr lang="en-US" sz="2700" dirty="0" smtClean="0">
                <a:latin typeface="Arial" pitchFamily="34" charset="0"/>
                <a:ea typeface="Arial Unicode MS" pitchFamily="34" charset="-128"/>
                <a:cs typeface="Arial" pitchFamily="34" charset="0"/>
              </a:rPr>
            </a:br>
            <a:r>
              <a:rPr lang="en-US" sz="2700" u="sng" dirty="0" smtClean="0">
                <a:latin typeface="Arial" pitchFamily="34" charset="0"/>
                <a:ea typeface="Arial Unicode MS" pitchFamily="34" charset="-128"/>
                <a:cs typeface="Arial" pitchFamily="34" charset="0"/>
                <a:hlinkClick r:id="rId2"/>
              </a:rPr>
              <a:t>www.barry.edu/ce</a:t>
            </a:r>
            <a:r>
              <a:rPr lang="en-US" sz="2700" u="sng" dirty="0" smtClean="0">
                <a:latin typeface="Arial" pitchFamily="34" charset="0"/>
                <a:ea typeface="Arial Unicode MS" pitchFamily="34" charset="-128"/>
                <a:cs typeface="Arial" pitchFamily="34" charset="0"/>
              </a:rPr>
              <a:t> </a:t>
            </a:r>
            <a:endParaRPr lang="en-US" sz="2700" dirty="0">
              <a:latin typeface="Arial" pitchFamily="34" charset="0"/>
              <a:ea typeface="Arial Unicode MS" pitchFamily="34" charset="-128"/>
              <a:cs typeface="Arial" pitchFamily="34" charset="0"/>
            </a:endParaRPr>
          </a:p>
        </p:txBody>
      </p:sp>
      <p:sp>
        <p:nvSpPr>
          <p:cNvPr id="6" name="Rectangle 5"/>
          <p:cNvSpPr/>
          <p:nvPr/>
        </p:nvSpPr>
        <p:spPr>
          <a:xfrm>
            <a:off x="2895600" y="1371600"/>
            <a:ext cx="3211457" cy="923330"/>
          </a:xfrm>
          <a:prstGeom prst="rect">
            <a:avLst/>
          </a:prstGeom>
          <a:noFill/>
        </p:spPr>
        <p:txBody>
          <a:bodyPr wrap="none" lIns="91440" tIns="45720" rIns="91440" bIns="45720">
            <a:spAutoFit/>
          </a:bodyPr>
          <a:lstStyle/>
          <a:p>
            <a:pPr algn="ctr"/>
            <a:r>
              <a:rPr lang="en-US" sz="5400" b="1" cap="none" spc="0" dirty="0" smtClean="0">
                <a:ln w="1905"/>
                <a:solidFill>
                  <a:srgbClr val="C00000"/>
                </a:solidFill>
                <a:effectLst>
                  <a:innerShdw blurRad="69850" dist="43180" dir="5400000">
                    <a:srgbClr val="000000">
                      <a:alpha val="65000"/>
                    </a:srgbClr>
                  </a:innerShdw>
                </a:effectLst>
                <a:latin typeface="Arial" pitchFamily="34" charset="0"/>
                <a:ea typeface="Arial Unicode MS" pitchFamily="34" charset="-128"/>
                <a:cs typeface="Arial" pitchFamily="34" charset="0"/>
              </a:rPr>
              <a:t>Welcome</a:t>
            </a:r>
            <a:endParaRPr lang="en-US" sz="5400" b="1" cap="none" spc="0" dirty="0">
              <a:ln w="1905"/>
              <a:solidFill>
                <a:srgbClr val="C00000"/>
              </a:solidFill>
              <a:effectLst>
                <a:innerShdw blurRad="69850" dist="43180" dir="5400000">
                  <a:srgbClr val="000000">
                    <a:alpha val="65000"/>
                  </a:srgbClr>
                </a:innerShdw>
              </a:effectLst>
            </a:endParaRPr>
          </a:p>
        </p:txBody>
      </p:sp>
      <p:pic>
        <p:nvPicPr>
          <p:cNvPr id="1026" name="Picture 2" descr="shieldBevel-big"/>
          <p:cNvPicPr>
            <a:picLocks noChangeAspect="1" noChangeArrowheads="1"/>
          </p:cNvPicPr>
          <p:nvPr/>
        </p:nvPicPr>
        <p:blipFill>
          <a:blip r:embed="rId3" cstate="print"/>
          <a:srcRect/>
          <a:stretch>
            <a:fillRect/>
          </a:stretch>
        </p:blipFill>
        <p:spPr bwMode="auto">
          <a:xfrm>
            <a:off x="685800" y="228600"/>
            <a:ext cx="647700" cy="800100"/>
          </a:xfrm>
          <a:prstGeom prst="rect">
            <a:avLst/>
          </a:prstGeom>
          <a:noFill/>
          <a:ln w="9525">
            <a:noFill/>
            <a:miter lim="800000"/>
            <a:headEnd/>
            <a:tailEnd/>
          </a:ln>
        </p:spPr>
      </p:pic>
      <p:pic>
        <p:nvPicPr>
          <p:cNvPr id="1027" name="Picture 3" descr="BWNPLATE[1]"/>
          <p:cNvPicPr>
            <a:picLocks noChangeAspect="1" noChangeArrowheads="1"/>
          </p:cNvPicPr>
          <p:nvPr/>
        </p:nvPicPr>
        <p:blipFill>
          <a:blip r:embed="rId4" cstate="print"/>
          <a:srcRect/>
          <a:stretch>
            <a:fillRect/>
          </a:stretch>
        </p:blipFill>
        <p:spPr bwMode="auto">
          <a:xfrm>
            <a:off x="1447800" y="304800"/>
            <a:ext cx="1762125" cy="676275"/>
          </a:xfrm>
          <a:prstGeom prst="rect">
            <a:avLst/>
          </a:prstGeom>
          <a:noFill/>
          <a:ln w="9525">
            <a:noFill/>
            <a:miter lim="800000"/>
            <a:headEnd/>
            <a:tailEnd/>
          </a:ln>
        </p:spPr>
      </p:pic>
      <p:sp>
        <p:nvSpPr>
          <p:cNvPr id="1028" name="Rectangle 4"/>
          <p:cNvSpPr>
            <a:spLocks noChangeArrowheads="1"/>
          </p:cNvSpPr>
          <p:nvPr/>
        </p:nvSpPr>
        <p:spPr bwMode="auto">
          <a:xfrm>
            <a:off x="3733800" y="427167"/>
            <a:ext cx="42672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rPr>
              <a:t>SCHOOL OF ADULT AND CONTINUING EDUCATION</a:t>
            </a:r>
            <a:endParaRPr kumimoji="0" lang="en-US" sz="900" b="0" i="0" u="none" strike="noStrike" cap="none" normalizeH="0" baseline="0" dirty="0" smtClean="0">
              <a:ln>
                <a:noFill/>
              </a:ln>
              <a:solidFill>
                <a:schemeClr val="tx1"/>
              </a:solidFill>
              <a:effectLst/>
              <a:latin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en-US" sz="1200" b="0" i="1" u="none" strike="noStrike" cap="none" normalizeH="0" baseline="0" dirty="0" smtClean="0">
                <a:ln>
                  <a:noFill/>
                </a:ln>
                <a:solidFill>
                  <a:schemeClr val="tx1"/>
                </a:solidFill>
                <a:effectLst/>
                <a:latin typeface="Arial" pitchFamily="34" charset="0"/>
              </a:rPr>
              <a:t>Institute</a:t>
            </a:r>
            <a:r>
              <a:rPr kumimoji="0" lang="en-US" sz="1200" b="0" i="1" u="none" strike="noStrike" cap="none" normalizeH="0" dirty="0" smtClean="0">
                <a:ln>
                  <a:noFill/>
                </a:ln>
                <a:solidFill>
                  <a:schemeClr val="tx1"/>
                </a:solidFill>
                <a:effectLst/>
                <a:latin typeface="Arial" pitchFamily="34" charset="0"/>
              </a:rPr>
              <a:t> for Training and Professional Development</a:t>
            </a:r>
            <a:endParaRPr kumimoji="0" lang="en-US" sz="1200" b="0" i="1" u="none" strike="noStrike" cap="none" normalizeH="0" baseline="0" dirty="0" smtClean="0">
              <a:ln>
                <a:noFill/>
              </a:ln>
              <a:solidFill>
                <a:schemeClr val="tx1"/>
              </a:solidFill>
              <a:effectLst/>
              <a:latin typeface="Arial" pitchFamily="34" charset="0"/>
            </a:endParaRPr>
          </a:p>
        </p:txBody>
      </p:sp>
      <p:cxnSp>
        <p:nvCxnSpPr>
          <p:cNvPr id="9" name="Straight Connector 8"/>
          <p:cNvCxnSpPr/>
          <p:nvPr/>
        </p:nvCxnSpPr>
        <p:spPr>
          <a:xfrm>
            <a:off x="609600" y="1219200"/>
            <a:ext cx="80010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3400" y="1371600"/>
            <a:ext cx="7696200" cy="4570482"/>
          </a:xfrm>
          <a:prstGeom prst="rect">
            <a:avLst/>
          </a:prstGeom>
          <a:noFill/>
        </p:spPr>
        <p:txBody>
          <a:bodyPr wrap="square" rtlCol="0">
            <a:spAutoFit/>
          </a:bodyPr>
          <a:lstStyle/>
          <a:p>
            <a:r>
              <a:rPr lang="en-US" sz="2100" b="1" dirty="0" smtClean="0">
                <a:latin typeface="Arial" pitchFamily="34" charset="0"/>
                <a:cs typeface="Arial" pitchFamily="34" charset="0"/>
              </a:rPr>
              <a:t>Ask Questions Anytime!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ctr"/>
            <a:r>
              <a:rPr lang="en-US" sz="2400" dirty="0" smtClean="0"/>
              <a:t>Liisa Alvarez, Office Manager</a:t>
            </a:r>
          </a:p>
          <a:p>
            <a:pPr algn="ctr"/>
            <a:r>
              <a:rPr lang="en-US" sz="2400" dirty="0" smtClean="0"/>
              <a:t>Call 305-899-3352</a:t>
            </a:r>
          </a:p>
          <a:p>
            <a:pPr algn="ctr"/>
            <a:r>
              <a:rPr lang="en-US" sz="2400" dirty="0" smtClean="0"/>
              <a:t>Email </a:t>
            </a:r>
            <a:r>
              <a:rPr lang="en-US" sz="2400" dirty="0" smtClean="0">
                <a:hlinkClick r:id="rId2"/>
              </a:rPr>
              <a:t>lalvarez@mail.barry.edu</a:t>
            </a:r>
            <a:r>
              <a:rPr lang="en-US" sz="2400" dirty="0" smtClean="0"/>
              <a:t> </a:t>
            </a:r>
            <a:endParaRPr lang="en-US" sz="2400" dirty="0"/>
          </a:p>
        </p:txBody>
      </p:sp>
      <p:pic>
        <p:nvPicPr>
          <p:cNvPr id="27651" name="Picture 3" descr="C:\Documents and Settings\christina\Local Settings\Temporary Internet Files\Content.IE5\KY0K3UKP\MPj04331650000[1].jpg"/>
          <p:cNvPicPr>
            <a:picLocks noChangeAspect="1" noChangeArrowheads="1"/>
          </p:cNvPicPr>
          <p:nvPr/>
        </p:nvPicPr>
        <p:blipFill>
          <a:blip r:embed="rId3" cstate="print"/>
          <a:srcRect/>
          <a:stretch>
            <a:fillRect/>
          </a:stretch>
        </p:blipFill>
        <p:spPr bwMode="auto">
          <a:xfrm>
            <a:off x="2743200" y="2057400"/>
            <a:ext cx="3271838" cy="2455437"/>
          </a:xfrm>
          <a:prstGeom prst="rect">
            <a:avLst/>
          </a:prstGeom>
          <a:noFill/>
        </p:spPr>
      </p:pic>
      <p:pic>
        <p:nvPicPr>
          <p:cNvPr id="6" name="Picture 2" descr="shieldBevel-big"/>
          <p:cNvPicPr>
            <a:picLocks noChangeAspect="1" noChangeArrowheads="1"/>
          </p:cNvPicPr>
          <p:nvPr/>
        </p:nvPicPr>
        <p:blipFill>
          <a:blip r:embed="rId4" cstate="print"/>
          <a:srcRect/>
          <a:stretch>
            <a:fillRect/>
          </a:stretch>
        </p:blipFill>
        <p:spPr bwMode="auto">
          <a:xfrm>
            <a:off x="685800" y="228600"/>
            <a:ext cx="647700" cy="800100"/>
          </a:xfrm>
          <a:prstGeom prst="rect">
            <a:avLst/>
          </a:prstGeom>
          <a:noFill/>
          <a:ln w="9525">
            <a:noFill/>
            <a:miter lim="800000"/>
            <a:headEnd/>
            <a:tailEnd/>
          </a:ln>
        </p:spPr>
      </p:pic>
      <p:pic>
        <p:nvPicPr>
          <p:cNvPr id="7" name="Picture 3" descr="BWNPLATE[1]"/>
          <p:cNvPicPr>
            <a:picLocks noChangeAspect="1" noChangeArrowheads="1"/>
          </p:cNvPicPr>
          <p:nvPr/>
        </p:nvPicPr>
        <p:blipFill>
          <a:blip r:embed="rId5" cstate="print"/>
          <a:srcRect/>
          <a:stretch>
            <a:fillRect/>
          </a:stretch>
        </p:blipFill>
        <p:spPr bwMode="auto">
          <a:xfrm>
            <a:off x="1447800" y="304800"/>
            <a:ext cx="1762125" cy="676275"/>
          </a:xfrm>
          <a:prstGeom prst="rect">
            <a:avLst/>
          </a:prstGeom>
          <a:noFill/>
          <a:ln w="9525">
            <a:noFill/>
            <a:miter lim="800000"/>
            <a:headEnd/>
            <a:tailEnd/>
          </a:ln>
        </p:spPr>
      </p:pic>
      <p:sp>
        <p:nvSpPr>
          <p:cNvPr id="9" name="Rectangle 4"/>
          <p:cNvSpPr>
            <a:spLocks noChangeArrowheads="1"/>
          </p:cNvSpPr>
          <p:nvPr/>
        </p:nvSpPr>
        <p:spPr bwMode="auto">
          <a:xfrm>
            <a:off x="3733800" y="288667"/>
            <a:ext cx="426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rPr>
              <a:t>SCHOOL OF ADULT AND CONTINUING EDUCATION</a:t>
            </a:r>
            <a:endParaRPr kumimoji="0" lang="en-US" sz="900" b="0" i="0" u="none" strike="noStrike" cap="none" normalizeH="0" baseline="0" dirty="0" smtClean="0">
              <a:ln>
                <a:noFill/>
              </a:ln>
              <a:solidFill>
                <a:schemeClr val="tx1"/>
              </a:solidFill>
              <a:effectLst/>
              <a:latin typeface="Arial" pitchFamily="34" charset="0"/>
            </a:endParaRPr>
          </a:p>
          <a:p>
            <a:pPr indent="342900" algn="ctr" eaLnBrk="0" fontAlgn="base" hangingPunct="0">
              <a:spcBef>
                <a:spcPct val="0"/>
              </a:spcBef>
              <a:spcAft>
                <a:spcPct val="0"/>
              </a:spcAft>
            </a:pPr>
            <a:r>
              <a:rPr lang="en-US" sz="1200" i="1" dirty="0" smtClean="0">
                <a:latin typeface="Arial" pitchFamily="34" charset="0"/>
              </a:rPr>
              <a:t>Institute for Training and Professional Development</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0" name="Straight Connector 9"/>
          <p:cNvCxnSpPr/>
          <p:nvPr/>
        </p:nvCxnSpPr>
        <p:spPr>
          <a:xfrm>
            <a:off x="609600" y="1219200"/>
            <a:ext cx="80010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81000" y="1371600"/>
            <a:ext cx="8382000" cy="609600"/>
          </a:xfrm>
          <a:prstGeom prst="rect">
            <a:avLst/>
          </a:prstGeom>
        </p:spPr>
        <p:txBody>
          <a:bodyPr vert="horz" lIns="91440" tIns="45720" rIns="91440" bIns="45720" rtlCol="0" anchor="ctr">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The Program</a:t>
            </a:r>
            <a:b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endParaRPr kumimoji="0" lang="en-US"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
        <p:nvSpPr>
          <p:cNvPr id="8" name="TextBox 7"/>
          <p:cNvSpPr txBox="1"/>
          <p:nvPr/>
        </p:nvSpPr>
        <p:spPr>
          <a:xfrm>
            <a:off x="533400" y="2043767"/>
            <a:ext cx="8305800" cy="3908762"/>
          </a:xfrm>
          <a:prstGeom prst="rect">
            <a:avLst/>
          </a:prstGeom>
          <a:noFill/>
        </p:spPr>
        <p:txBody>
          <a:bodyPr wrap="square" rtlCol="0">
            <a:spAutoFit/>
          </a:bodyPr>
          <a:lstStyle/>
          <a:p>
            <a:pPr lvl="0">
              <a:spcBef>
                <a:spcPts val="1200"/>
              </a:spcBef>
              <a:buFont typeface="Wingdings" pitchFamily="2" charset="2"/>
              <a:buChar char="ü"/>
            </a:pPr>
            <a:r>
              <a:rPr lang="en-US" sz="2000" dirty="0" smtClean="0">
                <a:latin typeface="Arial" pitchFamily="34" charset="0"/>
                <a:cs typeface="Arial" pitchFamily="34" charset="0"/>
              </a:rPr>
              <a:t> CFP Board Approved and registered program</a:t>
            </a:r>
          </a:p>
          <a:p>
            <a:pPr lvl="0">
              <a:spcBef>
                <a:spcPts val="1200"/>
              </a:spcBef>
              <a:buFont typeface="Wingdings" pitchFamily="2" charset="2"/>
              <a:buChar char="ü"/>
            </a:pPr>
            <a:r>
              <a:rPr lang="en-US" sz="2000" dirty="0" smtClean="0">
                <a:latin typeface="Arial" pitchFamily="34" charset="0"/>
                <a:cs typeface="Arial" pitchFamily="34" charset="0"/>
              </a:rPr>
              <a:t> Six core modules plus Capstone</a:t>
            </a:r>
          </a:p>
          <a:p>
            <a:pPr lvl="0">
              <a:spcBef>
                <a:spcPts val="1200"/>
              </a:spcBef>
              <a:buFont typeface="Wingdings" pitchFamily="2" charset="2"/>
              <a:buChar char="ü"/>
            </a:pPr>
            <a:r>
              <a:rPr lang="en-US" sz="2000" dirty="0" smtClean="0">
                <a:latin typeface="Arial" pitchFamily="34" charset="0"/>
                <a:cs typeface="Arial" pitchFamily="34" charset="0"/>
              </a:rPr>
              <a:t> Weekend format for working professionals</a:t>
            </a:r>
          </a:p>
          <a:p>
            <a:pPr lvl="0">
              <a:spcBef>
                <a:spcPts val="1200"/>
              </a:spcBef>
              <a:buFont typeface="Wingdings" pitchFamily="2" charset="2"/>
              <a:buChar char="ü"/>
            </a:pPr>
            <a:r>
              <a:rPr lang="en-US" sz="2000" dirty="0" smtClean="0">
                <a:latin typeface="Arial" pitchFamily="34" charset="0"/>
                <a:cs typeface="Arial" pitchFamily="34" charset="0"/>
              </a:rPr>
              <a:t> 3 Friday’s (5:30-9:30pm)/Saturday’s (8am-5pm) per module: 38 hours</a:t>
            </a:r>
          </a:p>
          <a:p>
            <a:pPr lvl="1">
              <a:spcBef>
                <a:spcPts val="1200"/>
              </a:spcBef>
              <a:buFont typeface="Wingdings" pitchFamily="2" charset="2"/>
              <a:buChar char="ü"/>
            </a:pPr>
            <a:r>
              <a:rPr lang="en-US" sz="2000" dirty="0" smtClean="0">
                <a:latin typeface="Arial" pitchFamily="34" charset="0"/>
                <a:cs typeface="Arial" pitchFamily="34" charset="0"/>
              </a:rPr>
              <a:t>Exception: Capstone 45 hours</a:t>
            </a:r>
          </a:p>
          <a:p>
            <a:pPr lvl="0">
              <a:spcBef>
                <a:spcPts val="1200"/>
              </a:spcBef>
              <a:buFont typeface="Wingdings" pitchFamily="2" charset="2"/>
              <a:buChar char="ü"/>
            </a:pPr>
            <a:r>
              <a:rPr lang="en-US" sz="2000" dirty="0" smtClean="0">
                <a:latin typeface="Arial" pitchFamily="34" charset="0"/>
                <a:cs typeface="Arial" pitchFamily="34" charset="0"/>
              </a:rPr>
              <a:t> Designed to assist in preparation for the CFP® Certification Exam</a:t>
            </a:r>
          </a:p>
          <a:p>
            <a:pPr lvl="0">
              <a:spcBef>
                <a:spcPts val="1200"/>
              </a:spcBef>
              <a:buFont typeface="Wingdings" pitchFamily="2" charset="2"/>
              <a:buChar char="ü"/>
            </a:pPr>
            <a:r>
              <a:rPr lang="en-US" sz="2000" dirty="0" smtClean="0">
                <a:latin typeface="Arial" pitchFamily="34" charset="0"/>
                <a:cs typeface="Arial" pitchFamily="34" charset="0"/>
              </a:rPr>
              <a:t> No admission requirements or application fee</a:t>
            </a:r>
          </a:p>
          <a:p>
            <a:pPr lvl="1">
              <a:spcBef>
                <a:spcPts val="1200"/>
              </a:spcBef>
              <a:buFont typeface="Wingdings" pitchFamily="2" charset="2"/>
              <a:buChar char="ü"/>
            </a:pPr>
            <a:r>
              <a:rPr lang="en-US" sz="2000" dirty="0" smtClean="0">
                <a:latin typeface="Arial" pitchFamily="34" charset="0"/>
                <a:cs typeface="Arial" pitchFamily="34" charset="0"/>
              </a:rPr>
              <a:t>Recommended Bachelors Degree per CFP Board requirement </a:t>
            </a:r>
          </a:p>
          <a:p>
            <a:pPr>
              <a:buFont typeface="Wingdings" pitchFamily="2" charset="2"/>
              <a:buChar char="ü"/>
            </a:pPr>
            <a:endParaRPr lang="en-US" dirty="0"/>
          </a:p>
        </p:txBody>
      </p:sp>
      <p:pic>
        <p:nvPicPr>
          <p:cNvPr id="6" name="Picture 2" descr="shieldBevel-big"/>
          <p:cNvPicPr>
            <a:picLocks noChangeAspect="1" noChangeArrowheads="1"/>
          </p:cNvPicPr>
          <p:nvPr/>
        </p:nvPicPr>
        <p:blipFill>
          <a:blip r:embed="rId2" cstate="print"/>
          <a:srcRect/>
          <a:stretch>
            <a:fillRect/>
          </a:stretch>
        </p:blipFill>
        <p:spPr bwMode="auto">
          <a:xfrm>
            <a:off x="685800" y="228600"/>
            <a:ext cx="647700" cy="800100"/>
          </a:xfrm>
          <a:prstGeom prst="rect">
            <a:avLst/>
          </a:prstGeom>
          <a:noFill/>
          <a:ln w="9525">
            <a:noFill/>
            <a:miter lim="800000"/>
            <a:headEnd/>
            <a:tailEnd/>
          </a:ln>
        </p:spPr>
      </p:pic>
      <p:pic>
        <p:nvPicPr>
          <p:cNvPr id="9" name="Picture 3" descr="BWNPLATE[1]"/>
          <p:cNvPicPr>
            <a:picLocks noChangeAspect="1" noChangeArrowheads="1"/>
          </p:cNvPicPr>
          <p:nvPr/>
        </p:nvPicPr>
        <p:blipFill>
          <a:blip r:embed="rId3" cstate="print"/>
          <a:srcRect/>
          <a:stretch>
            <a:fillRect/>
          </a:stretch>
        </p:blipFill>
        <p:spPr bwMode="auto">
          <a:xfrm>
            <a:off x="1447800" y="304800"/>
            <a:ext cx="1762125" cy="676275"/>
          </a:xfrm>
          <a:prstGeom prst="rect">
            <a:avLst/>
          </a:prstGeom>
          <a:noFill/>
          <a:ln w="9525">
            <a:noFill/>
            <a:miter lim="800000"/>
            <a:headEnd/>
            <a:tailEnd/>
          </a:ln>
        </p:spPr>
      </p:pic>
      <p:sp>
        <p:nvSpPr>
          <p:cNvPr id="10" name="Rectangle 4"/>
          <p:cNvSpPr>
            <a:spLocks noChangeArrowheads="1"/>
          </p:cNvSpPr>
          <p:nvPr/>
        </p:nvSpPr>
        <p:spPr bwMode="auto">
          <a:xfrm>
            <a:off x="3733800" y="224881"/>
            <a:ext cx="426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42900" fontAlgn="base">
              <a:spcBef>
                <a:spcPct val="0"/>
              </a:spcBef>
              <a:spcAft>
                <a:spcPct val="0"/>
              </a:spcAft>
            </a:pPr>
            <a:r>
              <a:rPr lang="en-US" sz="1000" dirty="0" smtClean="0">
                <a:latin typeface="Arial" pitchFamily="34" charset="0"/>
                <a:ea typeface="Times New Roman" pitchFamily="18" charset="0"/>
              </a:rPr>
              <a:t>SCHOOL OF ADULT AND CONTINUING EDUCATION</a:t>
            </a:r>
            <a:endParaRPr lang="en-US" sz="1000" dirty="0" smtClean="0">
              <a:latin typeface="Arial" pitchFamily="34" charset="0"/>
            </a:endParaRPr>
          </a:p>
          <a:p>
            <a:pPr lvl="0" indent="342900" algn="ctr" eaLnBrk="0" fontAlgn="base" hangingPunct="0">
              <a:spcBef>
                <a:spcPct val="0"/>
              </a:spcBef>
              <a:spcAft>
                <a:spcPct val="0"/>
              </a:spcAft>
            </a:pPr>
            <a:r>
              <a:rPr lang="en-US" sz="1200" i="1" dirty="0" smtClean="0">
                <a:latin typeface="Arial" pitchFamily="34" charset="0"/>
              </a:rPr>
              <a:t>Institute for Training and Professional Development</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1" name="Straight Connector 10"/>
          <p:cNvCxnSpPr/>
          <p:nvPr/>
        </p:nvCxnSpPr>
        <p:spPr>
          <a:xfrm>
            <a:off x="609600" y="1219200"/>
            <a:ext cx="80010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81000" y="1371600"/>
            <a:ext cx="8458200" cy="762000"/>
          </a:xfrm>
          <a:prstGeom prst="rect">
            <a:avLst/>
          </a:prstGeom>
        </p:spPr>
        <p:txBody>
          <a:bodyPr vert="horz" lIns="91440" tIns="45720" rIns="91440" bIns="45720" rtlCol="0" anchor="ctr">
            <a:normAutofit fontScale="60000" lnSpcReduction="20000"/>
          </a:bodyPr>
          <a:lstStyle/>
          <a:p>
            <a:r>
              <a:rPr lang="en-US" sz="3500" b="1" dirty="0" smtClean="0">
                <a:latin typeface="Arial" pitchFamily="34" charset="0"/>
                <a:cs typeface="Arial" pitchFamily="34" charset="0"/>
              </a:rPr>
              <a:t>What Topics are Covered?</a:t>
            </a:r>
            <a:endParaRPr lang="en-US" sz="3500" dirty="0" smtClean="0">
              <a:latin typeface="Arial" pitchFamily="34" charset="0"/>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endParaRPr kumimoji="0" lang="en-US"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
        <p:nvSpPr>
          <p:cNvPr id="8" name="TextBox 7"/>
          <p:cNvSpPr txBox="1"/>
          <p:nvPr/>
        </p:nvSpPr>
        <p:spPr>
          <a:xfrm>
            <a:off x="533400" y="2043766"/>
            <a:ext cx="8382000" cy="3447098"/>
          </a:xfrm>
          <a:prstGeom prst="rect">
            <a:avLst/>
          </a:prstGeom>
          <a:noFill/>
        </p:spPr>
        <p:txBody>
          <a:bodyPr wrap="square" rtlCol="0">
            <a:spAutoFit/>
          </a:bodyPr>
          <a:lstStyle/>
          <a:p>
            <a:pPr lvl="0">
              <a:spcBef>
                <a:spcPts val="1200"/>
              </a:spcBef>
              <a:buFont typeface="Wingdings" pitchFamily="2" charset="2"/>
              <a:buChar char="ü"/>
            </a:pPr>
            <a:r>
              <a:rPr lang="en-US" sz="2000" dirty="0" smtClean="0">
                <a:latin typeface="Arial" pitchFamily="34" charset="0"/>
                <a:cs typeface="Arial" pitchFamily="34" charset="0"/>
              </a:rPr>
              <a:t> CCP 173 - General Principles of Financial Planning</a:t>
            </a:r>
          </a:p>
          <a:p>
            <a:pPr lvl="0">
              <a:spcBef>
                <a:spcPts val="1200"/>
              </a:spcBef>
              <a:buFont typeface="Wingdings" pitchFamily="2" charset="2"/>
              <a:buChar char="ü"/>
            </a:pPr>
            <a:r>
              <a:rPr lang="en-US" sz="2000" dirty="0" smtClean="0">
                <a:latin typeface="Arial" pitchFamily="34" charset="0"/>
                <a:cs typeface="Arial" pitchFamily="34" charset="0"/>
              </a:rPr>
              <a:t> CCP 174 - Insurance Planning </a:t>
            </a:r>
          </a:p>
          <a:p>
            <a:pPr lvl="0">
              <a:spcBef>
                <a:spcPts val="1200"/>
              </a:spcBef>
              <a:buFont typeface="Wingdings" pitchFamily="2" charset="2"/>
              <a:buChar char="ü"/>
            </a:pPr>
            <a:r>
              <a:rPr lang="en-US" sz="2000" dirty="0" smtClean="0">
                <a:latin typeface="Arial" pitchFamily="34" charset="0"/>
                <a:cs typeface="Arial" pitchFamily="34" charset="0"/>
              </a:rPr>
              <a:t> CCP 175 - Investment Planning </a:t>
            </a:r>
          </a:p>
          <a:p>
            <a:pPr lvl="0">
              <a:spcBef>
                <a:spcPts val="1200"/>
              </a:spcBef>
              <a:buFont typeface="Wingdings" pitchFamily="2" charset="2"/>
              <a:buChar char="ü"/>
            </a:pPr>
            <a:r>
              <a:rPr lang="en-US" sz="2000" dirty="0" smtClean="0">
                <a:latin typeface="Arial" pitchFamily="34" charset="0"/>
                <a:cs typeface="Arial" pitchFamily="34" charset="0"/>
              </a:rPr>
              <a:t> CCP 176- Income Tax Planning </a:t>
            </a:r>
          </a:p>
          <a:p>
            <a:pPr lvl="0">
              <a:spcBef>
                <a:spcPts val="1200"/>
              </a:spcBef>
              <a:buFont typeface="Wingdings" pitchFamily="2" charset="2"/>
              <a:buChar char="ü"/>
            </a:pPr>
            <a:r>
              <a:rPr lang="en-US" sz="2000" dirty="0" smtClean="0">
                <a:latin typeface="Arial" pitchFamily="34" charset="0"/>
                <a:cs typeface="Arial" pitchFamily="34" charset="0"/>
              </a:rPr>
              <a:t> CCP 177 - Retirement Planning </a:t>
            </a:r>
          </a:p>
          <a:p>
            <a:pPr lvl="0">
              <a:spcBef>
                <a:spcPts val="1200"/>
              </a:spcBef>
              <a:buFont typeface="Wingdings" pitchFamily="2" charset="2"/>
              <a:buChar char="ü"/>
            </a:pPr>
            <a:r>
              <a:rPr lang="en-US" sz="2000" dirty="0" smtClean="0">
                <a:latin typeface="Arial" pitchFamily="34" charset="0"/>
                <a:cs typeface="Arial" pitchFamily="34" charset="0"/>
              </a:rPr>
              <a:t> CCP 178 - Estate Planning </a:t>
            </a:r>
          </a:p>
          <a:p>
            <a:pPr lvl="0">
              <a:spcBef>
                <a:spcPts val="1200"/>
              </a:spcBef>
              <a:buFont typeface="Wingdings" pitchFamily="2" charset="2"/>
              <a:buChar char="ü"/>
            </a:pPr>
            <a:r>
              <a:rPr lang="en-US" sz="2000" dirty="0" smtClean="0">
                <a:latin typeface="Arial" pitchFamily="34" charset="0"/>
                <a:cs typeface="Arial" pitchFamily="34" charset="0"/>
              </a:rPr>
              <a:t> CCP 179 - Capstone </a:t>
            </a:r>
          </a:p>
          <a:p>
            <a:endParaRPr lang="en-US" dirty="0"/>
          </a:p>
        </p:txBody>
      </p:sp>
      <p:pic>
        <p:nvPicPr>
          <p:cNvPr id="6" name="Picture 2" descr="shieldBevel-big"/>
          <p:cNvPicPr>
            <a:picLocks noChangeAspect="1" noChangeArrowheads="1"/>
          </p:cNvPicPr>
          <p:nvPr/>
        </p:nvPicPr>
        <p:blipFill>
          <a:blip r:embed="rId2" cstate="print"/>
          <a:srcRect/>
          <a:stretch>
            <a:fillRect/>
          </a:stretch>
        </p:blipFill>
        <p:spPr bwMode="auto">
          <a:xfrm>
            <a:off x="685800" y="228600"/>
            <a:ext cx="647700" cy="800100"/>
          </a:xfrm>
          <a:prstGeom prst="rect">
            <a:avLst/>
          </a:prstGeom>
          <a:noFill/>
          <a:ln w="9525">
            <a:noFill/>
            <a:miter lim="800000"/>
            <a:headEnd/>
            <a:tailEnd/>
          </a:ln>
        </p:spPr>
      </p:pic>
      <p:pic>
        <p:nvPicPr>
          <p:cNvPr id="9" name="Picture 3" descr="BWNPLATE[1]"/>
          <p:cNvPicPr>
            <a:picLocks noChangeAspect="1" noChangeArrowheads="1"/>
          </p:cNvPicPr>
          <p:nvPr/>
        </p:nvPicPr>
        <p:blipFill>
          <a:blip r:embed="rId3" cstate="print"/>
          <a:srcRect/>
          <a:stretch>
            <a:fillRect/>
          </a:stretch>
        </p:blipFill>
        <p:spPr bwMode="auto">
          <a:xfrm>
            <a:off x="1447800" y="304800"/>
            <a:ext cx="1762125" cy="676275"/>
          </a:xfrm>
          <a:prstGeom prst="rect">
            <a:avLst/>
          </a:prstGeom>
          <a:noFill/>
          <a:ln w="9525">
            <a:noFill/>
            <a:miter lim="800000"/>
            <a:headEnd/>
            <a:tailEnd/>
          </a:ln>
        </p:spPr>
      </p:pic>
      <p:sp>
        <p:nvSpPr>
          <p:cNvPr id="10" name="Rectangle 4"/>
          <p:cNvSpPr>
            <a:spLocks noChangeArrowheads="1"/>
          </p:cNvSpPr>
          <p:nvPr/>
        </p:nvSpPr>
        <p:spPr bwMode="auto">
          <a:xfrm>
            <a:off x="3733800" y="288667"/>
            <a:ext cx="426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42900" fontAlgn="base">
              <a:spcBef>
                <a:spcPct val="0"/>
              </a:spcBef>
              <a:spcAft>
                <a:spcPct val="0"/>
              </a:spcAft>
            </a:pPr>
            <a:r>
              <a:rPr lang="en-US" sz="1000" dirty="0" smtClean="0">
                <a:latin typeface="Arial" pitchFamily="34" charset="0"/>
                <a:ea typeface="Times New Roman" pitchFamily="18" charset="0"/>
              </a:rPr>
              <a:t>SCHOOL </a:t>
            </a:r>
            <a:r>
              <a:rPr lang="en-US" sz="1000" dirty="0" smtClean="0">
                <a:latin typeface="Arial" pitchFamily="34" charset="0"/>
                <a:ea typeface="Times New Roman" pitchFamily="18" charset="0"/>
              </a:rPr>
              <a:t>OF ADULT AND CONTINUING EDUCATION</a:t>
            </a:r>
            <a:endParaRPr lang="en-US" sz="1000" dirty="0" smtClean="0">
              <a:latin typeface="Arial" pitchFamily="34" charset="0"/>
            </a:endParaRPr>
          </a:p>
          <a:p>
            <a:pPr lvl="0" indent="342900" algn="ctr" eaLnBrk="0" fontAlgn="base" hangingPunct="0">
              <a:spcBef>
                <a:spcPct val="0"/>
              </a:spcBef>
              <a:spcAft>
                <a:spcPct val="0"/>
              </a:spcAft>
            </a:pPr>
            <a:r>
              <a:rPr lang="en-US" sz="1200" i="1" dirty="0" smtClean="0">
                <a:latin typeface="Arial" pitchFamily="34" charset="0"/>
              </a:rPr>
              <a:t>Institute for Training and Professional Development</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1" name="Straight Connector 10"/>
          <p:cNvCxnSpPr/>
          <p:nvPr/>
        </p:nvCxnSpPr>
        <p:spPr>
          <a:xfrm>
            <a:off x="609600" y="1219200"/>
            <a:ext cx="80010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81000" y="1371600"/>
            <a:ext cx="8382000" cy="685800"/>
          </a:xfrm>
          <a:prstGeom prst="rect">
            <a:avLst/>
          </a:prstGeom>
        </p:spPr>
        <p:txBody>
          <a:bodyPr vert="horz" lIns="91440" tIns="45720" rIns="91440" bIns="45720" rtlCol="0" anchor="ctr">
            <a:normAutofit fontScale="45000" lnSpcReduction="20000"/>
          </a:bodyPr>
          <a:lstStyle/>
          <a:p>
            <a:pPr>
              <a:spcBef>
                <a:spcPct val="0"/>
              </a:spcBef>
              <a:defRPr/>
            </a:pPr>
            <a:r>
              <a:rPr lang="en-US" sz="4700" b="1" dirty="0" smtClean="0">
                <a:latin typeface="Arial" pitchFamily="34" charset="0"/>
                <a:cs typeface="Arial" pitchFamily="34" charset="0"/>
              </a:rPr>
              <a:t>The Importance of the CFP®</a:t>
            </a:r>
            <a:endParaRPr lang="en-US" sz="4700" dirty="0" smtClean="0">
              <a:latin typeface="Arial" pitchFamily="34" charset="0"/>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endParaRPr kumimoji="0" lang="en-US"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
        <p:nvSpPr>
          <p:cNvPr id="8" name="TextBox 7"/>
          <p:cNvSpPr txBox="1"/>
          <p:nvPr/>
        </p:nvSpPr>
        <p:spPr>
          <a:xfrm>
            <a:off x="533400" y="2043767"/>
            <a:ext cx="8382000" cy="2062103"/>
          </a:xfrm>
          <a:prstGeom prst="rect">
            <a:avLst/>
          </a:prstGeom>
          <a:noFill/>
        </p:spPr>
        <p:txBody>
          <a:bodyPr wrap="square" rtlCol="0">
            <a:spAutoFit/>
          </a:bodyPr>
          <a:lstStyle/>
          <a:p>
            <a:pPr lvl="0">
              <a:spcBef>
                <a:spcPts val="1200"/>
              </a:spcBef>
              <a:buFont typeface="Wingdings" pitchFamily="2" charset="2"/>
              <a:buChar char="ü"/>
            </a:pPr>
            <a:r>
              <a:rPr lang="en-US" sz="2000" dirty="0" smtClean="0">
                <a:latin typeface="Arial" pitchFamily="34" charset="0"/>
                <a:cs typeface="Arial" pitchFamily="34" charset="0"/>
              </a:rPr>
              <a:t> Financial Planning ranked as one of the top rated jobs in America.</a:t>
            </a:r>
          </a:p>
          <a:p>
            <a:pPr lvl="0">
              <a:spcBef>
                <a:spcPts val="1200"/>
              </a:spcBef>
              <a:buFont typeface="Wingdings" pitchFamily="2" charset="2"/>
              <a:buChar char="ü"/>
            </a:pPr>
            <a:r>
              <a:rPr lang="en-US" sz="2000" dirty="0" smtClean="0">
                <a:latin typeface="Arial" pitchFamily="34" charset="0"/>
                <a:cs typeface="Arial" pitchFamily="34" charset="0"/>
              </a:rPr>
              <a:t> The CFP ® designation is a key differentiation. </a:t>
            </a:r>
          </a:p>
          <a:p>
            <a:pPr lvl="0">
              <a:spcBef>
                <a:spcPts val="1200"/>
              </a:spcBef>
              <a:buFont typeface="Wingdings" pitchFamily="2" charset="2"/>
              <a:buChar char="ü"/>
            </a:pPr>
            <a:r>
              <a:rPr lang="en-US" sz="2000" dirty="0" smtClean="0">
                <a:latin typeface="Arial" pitchFamily="34" charset="0"/>
                <a:cs typeface="Arial" pitchFamily="34" charset="0"/>
              </a:rPr>
              <a:t> Additional benefits at </a:t>
            </a:r>
            <a:r>
              <a:rPr lang="en-US" sz="2000" dirty="0" smtClean="0">
                <a:solidFill>
                  <a:srgbClr val="0070C0"/>
                </a:solidFill>
                <a:latin typeface="Arial" pitchFamily="34" charset="0"/>
                <a:cs typeface="Arial" pitchFamily="34" charset="0"/>
              </a:rPr>
              <a:t>www.cfp.net/become/career.asp </a:t>
            </a:r>
          </a:p>
          <a:p>
            <a:pPr lvl="0">
              <a:spcBef>
                <a:spcPts val="1200"/>
              </a:spcBef>
            </a:pPr>
            <a:endParaRPr lang="en-US" sz="2000" dirty="0" smtClean="0">
              <a:latin typeface="Arial" pitchFamily="34" charset="0"/>
              <a:cs typeface="Arial" pitchFamily="34" charset="0"/>
            </a:endParaRPr>
          </a:p>
          <a:p>
            <a:endParaRPr lang="en-US" dirty="0"/>
          </a:p>
        </p:txBody>
      </p:sp>
      <p:pic>
        <p:nvPicPr>
          <p:cNvPr id="6" name="Picture 2" descr="shieldBevel-big"/>
          <p:cNvPicPr>
            <a:picLocks noChangeAspect="1" noChangeArrowheads="1"/>
          </p:cNvPicPr>
          <p:nvPr/>
        </p:nvPicPr>
        <p:blipFill>
          <a:blip r:embed="rId2" cstate="print"/>
          <a:srcRect/>
          <a:stretch>
            <a:fillRect/>
          </a:stretch>
        </p:blipFill>
        <p:spPr bwMode="auto">
          <a:xfrm>
            <a:off x="685800" y="228600"/>
            <a:ext cx="647700" cy="800100"/>
          </a:xfrm>
          <a:prstGeom prst="rect">
            <a:avLst/>
          </a:prstGeom>
          <a:noFill/>
          <a:ln w="9525">
            <a:noFill/>
            <a:miter lim="800000"/>
            <a:headEnd/>
            <a:tailEnd/>
          </a:ln>
        </p:spPr>
      </p:pic>
      <p:pic>
        <p:nvPicPr>
          <p:cNvPr id="9" name="Picture 3" descr="BWNPLATE[1]"/>
          <p:cNvPicPr>
            <a:picLocks noChangeAspect="1" noChangeArrowheads="1"/>
          </p:cNvPicPr>
          <p:nvPr/>
        </p:nvPicPr>
        <p:blipFill>
          <a:blip r:embed="rId3" cstate="print"/>
          <a:srcRect/>
          <a:stretch>
            <a:fillRect/>
          </a:stretch>
        </p:blipFill>
        <p:spPr bwMode="auto">
          <a:xfrm>
            <a:off x="1447800" y="304800"/>
            <a:ext cx="1762125" cy="676275"/>
          </a:xfrm>
          <a:prstGeom prst="rect">
            <a:avLst/>
          </a:prstGeom>
          <a:noFill/>
          <a:ln w="9525">
            <a:noFill/>
            <a:miter lim="800000"/>
            <a:headEnd/>
            <a:tailEnd/>
          </a:ln>
        </p:spPr>
      </p:pic>
      <p:sp>
        <p:nvSpPr>
          <p:cNvPr id="10" name="Rectangle 4"/>
          <p:cNvSpPr>
            <a:spLocks noChangeArrowheads="1"/>
          </p:cNvSpPr>
          <p:nvPr/>
        </p:nvSpPr>
        <p:spPr bwMode="auto">
          <a:xfrm>
            <a:off x="3733800" y="288667"/>
            <a:ext cx="426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rPr>
              <a:t>SCHOOL OF ADULT AND CONTINUING EDUCATION</a:t>
            </a:r>
            <a:endParaRPr kumimoji="0" lang="en-US" sz="900" b="0" i="0" u="none" strike="noStrike" cap="none" normalizeH="0" baseline="0" dirty="0" smtClean="0">
              <a:ln>
                <a:noFill/>
              </a:ln>
              <a:solidFill>
                <a:schemeClr val="tx1"/>
              </a:solidFill>
              <a:effectLst/>
              <a:latin typeface="Arial" pitchFamily="34" charset="0"/>
            </a:endParaRPr>
          </a:p>
          <a:p>
            <a:pPr indent="342900" algn="ctr" eaLnBrk="0" fontAlgn="base" hangingPunct="0">
              <a:spcBef>
                <a:spcPct val="0"/>
              </a:spcBef>
              <a:spcAft>
                <a:spcPct val="0"/>
              </a:spcAft>
            </a:pPr>
            <a:r>
              <a:rPr lang="en-US" sz="1200" i="1" dirty="0" smtClean="0">
                <a:latin typeface="Arial" pitchFamily="34" charset="0"/>
              </a:rPr>
              <a:t>Institute for Training and Professional Development</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1" name="Straight Connector 10"/>
          <p:cNvCxnSpPr/>
          <p:nvPr/>
        </p:nvCxnSpPr>
        <p:spPr>
          <a:xfrm>
            <a:off x="609600" y="1219200"/>
            <a:ext cx="80010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81000" y="1371600"/>
            <a:ext cx="8458200" cy="762000"/>
          </a:xfrm>
          <a:prstGeom prst="rect">
            <a:avLst/>
          </a:prstGeom>
        </p:spPr>
        <p:txBody>
          <a:bodyPr vert="horz" lIns="91440" tIns="45720" rIns="91440" bIns="45720" rtlCol="0" anchor="ctr">
            <a:normAutofit fontScale="60000" lnSpcReduction="20000"/>
          </a:bodyPr>
          <a:lstStyle/>
          <a:p>
            <a:r>
              <a:rPr lang="en-US" sz="3500" b="1" dirty="0" smtClean="0">
                <a:latin typeface="Arial" pitchFamily="34" charset="0"/>
                <a:cs typeface="Arial" pitchFamily="34" charset="0"/>
              </a:rPr>
              <a:t>Why Choose the Barry University CFP Program?</a:t>
            </a:r>
            <a:endParaRPr lang="en-US" sz="3500" dirty="0" smtClean="0">
              <a:latin typeface="Arial" pitchFamily="34" charset="0"/>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endParaRPr kumimoji="0" lang="en-US"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
        <p:nvSpPr>
          <p:cNvPr id="8" name="TextBox 7"/>
          <p:cNvSpPr txBox="1"/>
          <p:nvPr/>
        </p:nvSpPr>
        <p:spPr>
          <a:xfrm>
            <a:off x="533400" y="2043766"/>
            <a:ext cx="8382000" cy="3677930"/>
          </a:xfrm>
          <a:prstGeom prst="rect">
            <a:avLst/>
          </a:prstGeom>
          <a:noFill/>
        </p:spPr>
        <p:txBody>
          <a:bodyPr wrap="square" rtlCol="0">
            <a:spAutoFit/>
          </a:bodyPr>
          <a:lstStyle/>
          <a:p>
            <a:pPr lvl="0">
              <a:spcBef>
                <a:spcPts val="600"/>
              </a:spcBef>
              <a:buFont typeface="Wingdings" pitchFamily="2" charset="2"/>
              <a:buChar char="ü"/>
            </a:pPr>
            <a:r>
              <a:rPr lang="en-US" sz="2000" dirty="0" smtClean="0">
                <a:latin typeface="Arial" pitchFamily="34" charset="0"/>
                <a:cs typeface="Arial" pitchFamily="34" charset="0"/>
              </a:rPr>
              <a:t> CFP Board Approved</a:t>
            </a:r>
          </a:p>
          <a:p>
            <a:pPr lvl="0">
              <a:spcBef>
                <a:spcPts val="600"/>
              </a:spcBef>
              <a:buFont typeface="Wingdings" pitchFamily="2" charset="2"/>
              <a:buChar char="ü"/>
            </a:pPr>
            <a:r>
              <a:rPr lang="en-US" sz="2000" dirty="0" smtClean="0">
                <a:latin typeface="Arial" pitchFamily="34" charset="0"/>
                <a:cs typeface="Arial" pitchFamily="34" charset="0"/>
              </a:rPr>
              <a:t> Weekend format for the Working Professional</a:t>
            </a:r>
          </a:p>
          <a:p>
            <a:pPr lvl="0">
              <a:spcBef>
                <a:spcPts val="600"/>
              </a:spcBef>
              <a:buFont typeface="Wingdings" pitchFamily="2" charset="2"/>
              <a:buChar char="ü"/>
            </a:pPr>
            <a:r>
              <a:rPr lang="en-US" sz="2000" dirty="0" smtClean="0">
                <a:latin typeface="Arial" pitchFamily="34" charset="0"/>
                <a:cs typeface="Arial" pitchFamily="34" charset="0"/>
              </a:rPr>
              <a:t> Prepares you to be eligible to take the CFP® Certification Examination</a:t>
            </a:r>
          </a:p>
          <a:p>
            <a:pPr lvl="0">
              <a:spcBef>
                <a:spcPts val="600"/>
              </a:spcBef>
              <a:buFont typeface="Wingdings" pitchFamily="2" charset="2"/>
              <a:buChar char="ü"/>
            </a:pPr>
            <a:r>
              <a:rPr lang="en-US" sz="2000" dirty="0" smtClean="0">
                <a:latin typeface="Arial" pitchFamily="34" charset="0"/>
                <a:cs typeface="Arial" pitchFamily="34" charset="0"/>
              </a:rPr>
              <a:t> Featuring a combination of American College textbooks and Ken Zahn material with a certified trained instructor working in the financial industry</a:t>
            </a:r>
          </a:p>
          <a:p>
            <a:pPr lvl="0">
              <a:spcBef>
                <a:spcPts val="600"/>
              </a:spcBef>
              <a:buFont typeface="Wingdings" pitchFamily="2" charset="2"/>
              <a:buChar char="ü"/>
            </a:pPr>
            <a:r>
              <a:rPr lang="en-US" sz="2000" dirty="0" smtClean="0">
                <a:latin typeface="Arial" pitchFamily="34" charset="0"/>
                <a:cs typeface="Arial" pitchFamily="34" charset="0"/>
              </a:rPr>
              <a:t> Registration fee includes textbooks and materials</a:t>
            </a:r>
          </a:p>
          <a:p>
            <a:pPr lvl="0">
              <a:spcBef>
                <a:spcPts val="600"/>
              </a:spcBef>
              <a:buFont typeface="Wingdings" pitchFamily="2" charset="2"/>
              <a:buChar char="ü"/>
            </a:pPr>
            <a:r>
              <a:rPr lang="en-US" sz="2000" dirty="0" smtClean="0">
                <a:latin typeface="Arial" pitchFamily="34" charset="0"/>
                <a:cs typeface="Arial" pitchFamily="34" charset="0"/>
              </a:rPr>
              <a:t> Special fee discount options</a:t>
            </a:r>
          </a:p>
          <a:p>
            <a:pPr lvl="0">
              <a:spcBef>
                <a:spcPts val="600"/>
              </a:spcBef>
              <a:buFont typeface="Wingdings" pitchFamily="2" charset="2"/>
              <a:buChar char="ü"/>
            </a:pPr>
            <a:r>
              <a:rPr lang="en-US" sz="2000" dirty="0" smtClean="0">
                <a:latin typeface="Arial" pitchFamily="34" charset="0"/>
                <a:cs typeface="Arial" pitchFamily="34" charset="0"/>
              </a:rPr>
              <a:t> Excellent networking opportunities</a:t>
            </a:r>
          </a:p>
          <a:p>
            <a:pPr lvl="0">
              <a:spcBef>
                <a:spcPts val="600"/>
              </a:spcBef>
              <a:buFont typeface="Wingdings" pitchFamily="2" charset="2"/>
              <a:buChar char="ü"/>
            </a:pPr>
            <a:r>
              <a:rPr lang="en-US" sz="2000" dirty="0" smtClean="0">
                <a:latin typeface="Arial" pitchFamily="34" charset="0"/>
                <a:cs typeface="Arial" pitchFamily="34" charset="0"/>
              </a:rPr>
              <a:t> Free accessible parking</a:t>
            </a:r>
          </a:p>
          <a:p>
            <a:endParaRPr lang="en-US" dirty="0"/>
          </a:p>
        </p:txBody>
      </p:sp>
      <p:pic>
        <p:nvPicPr>
          <p:cNvPr id="6" name="Picture 2" descr="shieldBevel-big"/>
          <p:cNvPicPr>
            <a:picLocks noChangeAspect="1" noChangeArrowheads="1"/>
          </p:cNvPicPr>
          <p:nvPr/>
        </p:nvPicPr>
        <p:blipFill>
          <a:blip r:embed="rId2" cstate="print"/>
          <a:srcRect/>
          <a:stretch>
            <a:fillRect/>
          </a:stretch>
        </p:blipFill>
        <p:spPr bwMode="auto">
          <a:xfrm>
            <a:off x="685800" y="228600"/>
            <a:ext cx="647700" cy="800100"/>
          </a:xfrm>
          <a:prstGeom prst="rect">
            <a:avLst/>
          </a:prstGeom>
          <a:noFill/>
          <a:ln w="9525">
            <a:noFill/>
            <a:miter lim="800000"/>
            <a:headEnd/>
            <a:tailEnd/>
          </a:ln>
        </p:spPr>
      </p:pic>
      <p:pic>
        <p:nvPicPr>
          <p:cNvPr id="9" name="Picture 3" descr="BWNPLATE[1]"/>
          <p:cNvPicPr>
            <a:picLocks noChangeAspect="1" noChangeArrowheads="1"/>
          </p:cNvPicPr>
          <p:nvPr/>
        </p:nvPicPr>
        <p:blipFill>
          <a:blip r:embed="rId3" cstate="print"/>
          <a:srcRect/>
          <a:stretch>
            <a:fillRect/>
          </a:stretch>
        </p:blipFill>
        <p:spPr bwMode="auto">
          <a:xfrm>
            <a:off x="1447800" y="304800"/>
            <a:ext cx="1762125" cy="676275"/>
          </a:xfrm>
          <a:prstGeom prst="rect">
            <a:avLst/>
          </a:prstGeom>
          <a:noFill/>
          <a:ln w="9525">
            <a:noFill/>
            <a:miter lim="800000"/>
            <a:headEnd/>
            <a:tailEnd/>
          </a:ln>
        </p:spPr>
      </p:pic>
      <p:sp>
        <p:nvSpPr>
          <p:cNvPr id="10" name="Rectangle 4"/>
          <p:cNvSpPr>
            <a:spLocks noChangeArrowheads="1"/>
          </p:cNvSpPr>
          <p:nvPr/>
        </p:nvSpPr>
        <p:spPr bwMode="auto">
          <a:xfrm>
            <a:off x="3733800" y="451247"/>
            <a:ext cx="426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rPr>
              <a:t>SCHOOL OF ADULT AND CONTINUING EDUCATION</a:t>
            </a:r>
            <a:endParaRPr kumimoji="0" lang="en-US" sz="900" b="0" i="0" u="none" strike="noStrike" cap="none" normalizeH="0" baseline="0" dirty="0" smtClean="0">
              <a:ln>
                <a:noFill/>
              </a:ln>
              <a:solidFill>
                <a:schemeClr val="tx1"/>
              </a:solidFill>
              <a:effectLst/>
              <a:latin typeface="Arial" pitchFamily="34" charset="0"/>
            </a:endParaRPr>
          </a:p>
          <a:p>
            <a:pPr indent="342900" algn="ctr" eaLnBrk="0" fontAlgn="base" hangingPunct="0">
              <a:spcBef>
                <a:spcPct val="0"/>
              </a:spcBef>
              <a:spcAft>
                <a:spcPct val="0"/>
              </a:spcAft>
            </a:pPr>
            <a:r>
              <a:rPr lang="en-US" sz="1200" i="1" dirty="0" smtClean="0">
                <a:latin typeface="Arial" pitchFamily="34" charset="0"/>
              </a:rPr>
              <a:t>Institute for Training and Professional Development</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1" name="Straight Connector 10"/>
          <p:cNvCxnSpPr/>
          <p:nvPr/>
        </p:nvCxnSpPr>
        <p:spPr>
          <a:xfrm>
            <a:off x="609600" y="1219200"/>
            <a:ext cx="80010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382000" cy="609600"/>
          </a:xfrm>
        </p:spPr>
        <p:txBody>
          <a:bodyPr>
            <a:normAutofit fontScale="90000"/>
          </a:bodyPr>
          <a:lstStyle/>
          <a:p>
            <a:pPr algn="l"/>
            <a:r>
              <a:rPr lang="en-US" sz="2800" b="1" dirty="0">
                <a:latin typeface="Arial" pitchFamily="34" charset="0"/>
                <a:cs typeface="Arial" pitchFamily="34" charset="0"/>
              </a:rPr>
              <a:t>Ken </a:t>
            </a:r>
            <a:r>
              <a:rPr lang="en-US" sz="2800" b="1" dirty="0" err="1" smtClean="0">
                <a:latin typeface="Arial" pitchFamily="34" charset="0"/>
                <a:cs typeface="Arial" pitchFamily="34" charset="0"/>
              </a:rPr>
              <a:t>Zahn</a:t>
            </a:r>
            <a:r>
              <a:rPr lang="en-US" sz="2800" b="1" dirty="0" smtClean="0">
                <a:latin typeface="Arial" pitchFamily="34" charset="0"/>
                <a:cs typeface="Arial" pitchFamily="34" charset="0"/>
              </a:rPr>
              <a:t> </a:t>
            </a:r>
            <a:r>
              <a:rPr lang="en-US" sz="2800" b="1" dirty="0">
                <a:latin typeface="Arial" pitchFamily="34" charset="0"/>
                <a:cs typeface="Arial" pitchFamily="34" charset="0"/>
              </a:rPr>
              <a:t>Partnership and Associate </a:t>
            </a:r>
            <a:r>
              <a:rPr lang="en-US" sz="2800" b="1" dirty="0" smtClean="0">
                <a:latin typeface="Arial" pitchFamily="34" charset="0"/>
                <a:cs typeface="Arial" pitchFamily="34" charset="0"/>
              </a:rPr>
              <a:t>Faculty</a:t>
            </a:r>
            <a:br>
              <a:rPr lang="en-US" sz="2800" b="1" dirty="0" smtClean="0">
                <a:latin typeface="Arial" pitchFamily="34" charset="0"/>
                <a:cs typeface="Arial" pitchFamily="34" charset="0"/>
              </a:rPr>
            </a:br>
            <a:endParaRPr lang="en-US" sz="2400" dirty="0">
              <a:latin typeface="Arial" pitchFamily="34" charset="0"/>
              <a:cs typeface="Arial" pitchFamily="34" charset="0"/>
            </a:endParaRPr>
          </a:p>
        </p:txBody>
      </p:sp>
      <p:sp>
        <p:nvSpPr>
          <p:cNvPr id="8" name="TextBox 7"/>
          <p:cNvSpPr txBox="1"/>
          <p:nvPr/>
        </p:nvSpPr>
        <p:spPr>
          <a:xfrm>
            <a:off x="1447800" y="1828800"/>
            <a:ext cx="7620000" cy="4462760"/>
          </a:xfrm>
          <a:prstGeom prst="rect">
            <a:avLst/>
          </a:prstGeom>
          <a:noFill/>
        </p:spPr>
        <p:txBody>
          <a:bodyPr wrap="square" rtlCol="0">
            <a:spAutoFit/>
          </a:bodyPr>
          <a:lstStyle/>
          <a:p>
            <a:r>
              <a:rPr lang="en-US" sz="1400" b="1" dirty="0" smtClean="0">
                <a:latin typeface="Arial" pitchFamily="34" charset="0"/>
                <a:cs typeface="Arial" pitchFamily="34" charset="0"/>
              </a:rPr>
              <a:t>Glenn Downing, CFP®, Associate Faculty</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Originally a Connecticut Yankee, Glenn J. Downing received his MBA from the University of Connecticut in 1984 with a finance concentration, and has been working in the financial services industry since moving to Florida in 1997.  He attended Ken </a:t>
            </a:r>
            <a:r>
              <a:rPr lang="en-US" sz="1400" dirty="0" err="1" smtClean="0">
                <a:latin typeface="Arial" pitchFamily="34" charset="0"/>
                <a:cs typeface="Arial" pitchFamily="34" charset="0"/>
              </a:rPr>
              <a:t>Zahn’s</a:t>
            </a:r>
            <a:r>
              <a:rPr lang="en-US" sz="1400" dirty="0" smtClean="0">
                <a:latin typeface="Arial" pitchFamily="34" charset="0"/>
                <a:cs typeface="Arial" pitchFamily="34" charset="0"/>
              </a:rPr>
              <a:t> live review in November of 2005 and has been a CERTIFIED FINANCIAL PLANNER™ practitioner since 2006. </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Glenn is associated with NL Financial Alliance in Coral Gables, an insurance company general agency.  In addition to insurance licenses, he holds Series 6, 63, and 24.  </a:t>
            </a:r>
          </a:p>
          <a:p>
            <a:r>
              <a:rPr lang="en-US" sz="1400" dirty="0" smtClean="0">
                <a:latin typeface="Arial" pitchFamily="34" charset="0"/>
                <a:cs typeface="Arial" pitchFamily="34" charset="0"/>
              </a:rPr>
              <a:t>In addition to his personal financial planning practice, Glenn has been an instructor of the CFP® curriculum since 2006.  </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He is an active member of the Financial Planning Association and a volunteer at the Miami Rescue Mission.  In February of 2010 Glenn was honored by being invited to become a Board member of the Miami-Dade Citizens’ Independent Transportation Trust.  This is the trust which was established by legislation in 2002 when Miami-Dade voters increased their sales tax by ½ penny to fund transportation infrastructure improvements, and oversees all disbursements from that revenue.</a:t>
            </a:r>
          </a:p>
          <a:p>
            <a:endParaRPr lang="en-US" dirty="0"/>
          </a:p>
        </p:txBody>
      </p:sp>
      <p:pic>
        <p:nvPicPr>
          <p:cNvPr id="6" name="Picture 2" descr="shieldBevel-big"/>
          <p:cNvPicPr>
            <a:picLocks noChangeAspect="1" noChangeArrowheads="1"/>
          </p:cNvPicPr>
          <p:nvPr/>
        </p:nvPicPr>
        <p:blipFill>
          <a:blip r:embed="rId2" cstate="print"/>
          <a:srcRect/>
          <a:stretch>
            <a:fillRect/>
          </a:stretch>
        </p:blipFill>
        <p:spPr bwMode="auto">
          <a:xfrm>
            <a:off x="685800" y="228600"/>
            <a:ext cx="647700" cy="800100"/>
          </a:xfrm>
          <a:prstGeom prst="rect">
            <a:avLst/>
          </a:prstGeom>
          <a:noFill/>
          <a:ln w="9525">
            <a:noFill/>
            <a:miter lim="800000"/>
            <a:headEnd/>
            <a:tailEnd/>
          </a:ln>
        </p:spPr>
      </p:pic>
      <p:pic>
        <p:nvPicPr>
          <p:cNvPr id="7" name="Picture 3" descr="BWNPLATE[1]"/>
          <p:cNvPicPr>
            <a:picLocks noChangeAspect="1" noChangeArrowheads="1"/>
          </p:cNvPicPr>
          <p:nvPr/>
        </p:nvPicPr>
        <p:blipFill>
          <a:blip r:embed="rId3" cstate="print"/>
          <a:srcRect/>
          <a:stretch>
            <a:fillRect/>
          </a:stretch>
        </p:blipFill>
        <p:spPr bwMode="auto">
          <a:xfrm>
            <a:off x="1447800" y="304800"/>
            <a:ext cx="1762125" cy="676275"/>
          </a:xfrm>
          <a:prstGeom prst="rect">
            <a:avLst/>
          </a:prstGeom>
          <a:noFill/>
          <a:ln w="9525">
            <a:noFill/>
            <a:miter lim="800000"/>
            <a:headEnd/>
            <a:tailEnd/>
          </a:ln>
        </p:spPr>
      </p:pic>
      <p:sp>
        <p:nvSpPr>
          <p:cNvPr id="9" name="Rectangle 4"/>
          <p:cNvSpPr>
            <a:spLocks noChangeArrowheads="1"/>
          </p:cNvSpPr>
          <p:nvPr/>
        </p:nvSpPr>
        <p:spPr bwMode="auto">
          <a:xfrm>
            <a:off x="3733800" y="328597"/>
            <a:ext cx="426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rPr>
              <a:t>SCHOOL OF ADULT AND CONTINUING EDUCATION</a:t>
            </a:r>
            <a:endParaRPr kumimoji="0" lang="en-US" sz="900" b="0" i="0" u="none" strike="noStrike" cap="none" normalizeH="0" baseline="0" dirty="0" smtClean="0">
              <a:ln>
                <a:noFill/>
              </a:ln>
              <a:solidFill>
                <a:schemeClr val="tx1"/>
              </a:solidFill>
              <a:effectLst/>
              <a:latin typeface="Arial" pitchFamily="34" charset="0"/>
            </a:endParaRPr>
          </a:p>
          <a:p>
            <a:pPr indent="342900" algn="ctr" eaLnBrk="0" fontAlgn="base" hangingPunct="0">
              <a:spcBef>
                <a:spcPct val="0"/>
              </a:spcBef>
              <a:spcAft>
                <a:spcPct val="0"/>
              </a:spcAft>
            </a:pPr>
            <a:r>
              <a:rPr lang="en-US" sz="1200" i="1" dirty="0" smtClean="0">
                <a:latin typeface="Arial" pitchFamily="34" charset="0"/>
              </a:rPr>
              <a:t>Institute for Training and Professional Development</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0" name="Straight Connector 9"/>
          <p:cNvCxnSpPr/>
          <p:nvPr/>
        </p:nvCxnSpPr>
        <p:spPr>
          <a:xfrm>
            <a:off x="609600" y="1219200"/>
            <a:ext cx="80010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pic>
        <p:nvPicPr>
          <p:cNvPr id="1026" name="Picture 2" descr="C:\Documents and Settings\dcarvalho\My Documents\CE\CFP\Glenn-Downing-photo.JPG"/>
          <p:cNvPicPr>
            <a:picLocks noChangeAspect="1" noChangeArrowheads="1"/>
          </p:cNvPicPr>
          <p:nvPr/>
        </p:nvPicPr>
        <p:blipFill>
          <a:blip r:embed="rId4" cstate="print"/>
          <a:srcRect/>
          <a:stretch>
            <a:fillRect/>
          </a:stretch>
        </p:blipFill>
        <p:spPr bwMode="auto">
          <a:xfrm>
            <a:off x="228600" y="1828800"/>
            <a:ext cx="1201873" cy="12858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382000" cy="609600"/>
          </a:xfrm>
        </p:spPr>
        <p:txBody>
          <a:bodyPr>
            <a:normAutofit fontScale="90000"/>
          </a:bodyPr>
          <a:lstStyle/>
          <a:p>
            <a:pPr algn="l"/>
            <a:r>
              <a:rPr lang="en-US" sz="2800" b="1" dirty="0">
                <a:latin typeface="Arial" pitchFamily="34" charset="0"/>
                <a:cs typeface="Arial" pitchFamily="34" charset="0"/>
              </a:rPr>
              <a:t>Ken </a:t>
            </a:r>
            <a:r>
              <a:rPr lang="en-US" sz="2800" b="1" dirty="0" err="1" smtClean="0">
                <a:latin typeface="Arial" pitchFamily="34" charset="0"/>
                <a:cs typeface="Arial" pitchFamily="34" charset="0"/>
              </a:rPr>
              <a:t>Zahn</a:t>
            </a:r>
            <a:r>
              <a:rPr lang="en-US" sz="2800" b="1" dirty="0" smtClean="0">
                <a:latin typeface="Arial" pitchFamily="34" charset="0"/>
                <a:cs typeface="Arial" pitchFamily="34" charset="0"/>
              </a:rPr>
              <a:t> </a:t>
            </a:r>
            <a:r>
              <a:rPr lang="en-US" sz="2800" b="1" dirty="0">
                <a:latin typeface="Arial" pitchFamily="34" charset="0"/>
                <a:cs typeface="Arial" pitchFamily="34" charset="0"/>
              </a:rPr>
              <a:t>Partnership and Associate </a:t>
            </a:r>
            <a:r>
              <a:rPr lang="en-US" sz="2800" b="1" dirty="0" smtClean="0">
                <a:latin typeface="Arial" pitchFamily="34" charset="0"/>
                <a:cs typeface="Arial" pitchFamily="34" charset="0"/>
              </a:rPr>
              <a:t>Faculty</a:t>
            </a:r>
            <a:br>
              <a:rPr lang="en-US" sz="2800" b="1" dirty="0" smtClean="0">
                <a:latin typeface="Arial" pitchFamily="34" charset="0"/>
                <a:cs typeface="Arial" pitchFamily="34" charset="0"/>
              </a:rPr>
            </a:br>
            <a:endParaRPr lang="en-US" sz="2400" dirty="0">
              <a:latin typeface="Arial" pitchFamily="34" charset="0"/>
              <a:cs typeface="Arial" pitchFamily="34" charset="0"/>
            </a:endParaRPr>
          </a:p>
        </p:txBody>
      </p:sp>
      <p:sp>
        <p:nvSpPr>
          <p:cNvPr id="8" name="TextBox 7"/>
          <p:cNvSpPr txBox="1"/>
          <p:nvPr/>
        </p:nvSpPr>
        <p:spPr>
          <a:xfrm>
            <a:off x="1447800" y="1828800"/>
            <a:ext cx="7620000" cy="4462760"/>
          </a:xfrm>
          <a:prstGeom prst="rect">
            <a:avLst/>
          </a:prstGeom>
          <a:noFill/>
        </p:spPr>
        <p:txBody>
          <a:bodyPr wrap="square" rtlCol="0">
            <a:spAutoFit/>
          </a:bodyPr>
          <a:lstStyle/>
          <a:p>
            <a:r>
              <a:rPr lang="en-US" sz="1400" b="1" dirty="0" smtClean="0">
                <a:latin typeface="Arial" pitchFamily="34" charset="0"/>
                <a:cs typeface="Arial" pitchFamily="34" charset="0"/>
              </a:rPr>
              <a:t>Patricia White Kearney, CFP®, Associate Faculty</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Patricia has been working in the Financial Services industry since 2002 and has experience in Financial Planning, Client Portfolio Management, and Life, Disability and Long Term Care Insurance.  She attended the </a:t>
            </a:r>
            <a:r>
              <a:rPr lang="en-US" sz="1400" dirty="0" err="1" smtClean="0">
                <a:latin typeface="Arial" pitchFamily="34" charset="0"/>
                <a:cs typeface="Arial" pitchFamily="34" charset="0"/>
              </a:rPr>
              <a:t>Zahn</a:t>
            </a:r>
            <a:r>
              <a:rPr lang="en-US" sz="1400" dirty="0" smtClean="0">
                <a:latin typeface="Arial" pitchFamily="34" charset="0"/>
                <a:cs typeface="Arial" pitchFamily="34" charset="0"/>
              </a:rPr>
              <a:t> Live Review in November 2009 with Ken </a:t>
            </a:r>
            <a:r>
              <a:rPr lang="en-US" sz="1400" dirty="0" err="1" smtClean="0">
                <a:latin typeface="Arial" pitchFamily="34" charset="0"/>
                <a:cs typeface="Arial" pitchFamily="34" charset="0"/>
              </a:rPr>
              <a:t>Zahn</a:t>
            </a:r>
            <a:r>
              <a:rPr lang="en-US" sz="1400" dirty="0" smtClean="0">
                <a:latin typeface="Arial" pitchFamily="34" charset="0"/>
                <a:cs typeface="Arial" pitchFamily="34" charset="0"/>
              </a:rPr>
              <a:t> and received her CFP Designation in 2010. She holds Series 7 and 66 securities licenses and a Life, Health and Variable Annuities Insurance License in Florida and Colorado.  </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Patricia formerly owned a Registered Investment Advisory firm serving high net worth clients. She has also worked for Northwestern Mutual as a Financial Representative providing asset and income protection to business owners and their families. </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Patricia is an active member of Executive Women of the Palm Beaches and Leadership Palm Beach County. She has served as a board member in both organizations. Patricia is also a member of the Forum Club of the Palm Beaches and the Gold Coast Chapter of the Financial Planning Association.</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Patricia is married and resides in Palm Beach Gardens, Florida.  In her spare time, she enjoys ballroom dancing and traveling</a:t>
            </a:r>
            <a:r>
              <a:rPr lang="en-US" sz="1400" dirty="0" smtClean="0"/>
              <a:t>.</a:t>
            </a:r>
          </a:p>
          <a:p>
            <a:endParaRPr lang="en-US" dirty="0"/>
          </a:p>
        </p:txBody>
      </p:sp>
      <p:pic>
        <p:nvPicPr>
          <p:cNvPr id="6" name="Picture 2" descr="shieldBevel-big"/>
          <p:cNvPicPr>
            <a:picLocks noChangeAspect="1" noChangeArrowheads="1"/>
          </p:cNvPicPr>
          <p:nvPr/>
        </p:nvPicPr>
        <p:blipFill>
          <a:blip r:embed="rId2" cstate="print"/>
          <a:srcRect/>
          <a:stretch>
            <a:fillRect/>
          </a:stretch>
        </p:blipFill>
        <p:spPr bwMode="auto">
          <a:xfrm>
            <a:off x="685800" y="228600"/>
            <a:ext cx="647700" cy="800100"/>
          </a:xfrm>
          <a:prstGeom prst="rect">
            <a:avLst/>
          </a:prstGeom>
          <a:noFill/>
          <a:ln w="9525">
            <a:noFill/>
            <a:miter lim="800000"/>
            <a:headEnd/>
            <a:tailEnd/>
          </a:ln>
        </p:spPr>
      </p:pic>
      <p:pic>
        <p:nvPicPr>
          <p:cNvPr id="7" name="Picture 3" descr="BWNPLATE[1]"/>
          <p:cNvPicPr>
            <a:picLocks noChangeAspect="1" noChangeArrowheads="1"/>
          </p:cNvPicPr>
          <p:nvPr/>
        </p:nvPicPr>
        <p:blipFill>
          <a:blip r:embed="rId3" cstate="print"/>
          <a:srcRect/>
          <a:stretch>
            <a:fillRect/>
          </a:stretch>
        </p:blipFill>
        <p:spPr bwMode="auto">
          <a:xfrm>
            <a:off x="1447800" y="304800"/>
            <a:ext cx="1762125" cy="676275"/>
          </a:xfrm>
          <a:prstGeom prst="rect">
            <a:avLst/>
          </a:prstGeom>
          <a:noFill/>
          <a:ln w="9525">
            <a:noFill/>
            <a:miter lim="800000"/>
            <a:headEnd/>
            <a:tailEnd/>
          </a:ln>
        </p:spPr>
      </p:pic>
      <p:sp>
        <p:nvSpPr>
          <p:cNvPr id="9" name="Rectangle 4"/>
          <p:cNvSpPr>
            <a:spLocks noChangeArrowheads="1"/>
          </p:cNvSpPr>
          <p:nvPr/>
        </p:nvSpPr>
        <p:spPr bwMode="auto">
          <a:xfrm>
            <a:off x="3733800" y="334833"/>
            <a:ext cx="426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rPr>
              <a:t>SCHOOL OF ADULT AND CONTINUING EDUCATION</a:t>
            </a:r>
            <a:endParaRPr kumimoji="0" lang="en-US" sz="900" b="0" i="0" u="none" strike="noStrike" cap="none" normalizeH="0" baseline="0" dirty="0" smtClean="0">
              <a:ln>
                <a:noFill/>
              </a:ln>
              <a:solidFill>
                <a:schemeClr val="tx1"/>
              </a:solidFill>
              <a:effectLst/>
              <a:latin typeface="Arial" pitchFamily="34" charset="0"/>
            </a:endParaRPr>
          </a:p>
          <a:p>
            <a:pPr indent="342900" algn="ctr" eaLnBrk="0" fontAlgn="base" hangingPunct="0">
              <a:spcBef>
                <a:spcPct val="0"/>
              </a:spcBef>
              <a:spcAft>
                <a:spcPct val="0"/>
              </a:spcAft>
            </a:pPr>
            <a:r>
              <a:rPr lang="en-US" sz="1200" i="1" dirty="0" smtClean="0">
                <a:latin typeface="Arial" pitchFamily="34" charset="0"/>
              </a:rPr>
              <a:t>Institute for Training and Professional Development</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0" name="Straight Connector 9"/>
          <p:cNvCxnSpPr/>
          <p:nvPr/>
        </p:nvCxnSpPr>
        <p:spPr>
          <a:xfrm>
            <a:off x="609600" y="1219200"/>
            <a:ext cx="82296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pic>
        <p:nvPicPr>
          <p:cNvPr id="2050" name="Picture 2" descr="C:\Documents and Settings\dcarvalho\My Documents\CE\CFP\Patricia White Kearney Professional Picture.JPG"/>
          <p:cNvPicPr>
            <a:picLocks noChangeAspect="1" noChangeArrowheads="1"/>
          </p:cNvPicPr>
          <p:nvPr/>
        </p:nvPicPr>
        <p:blipFill>
          <a:blip r:embed="rId4" cstate="print"/>
          <a:srcRect/>
          <a:stretch>
            <a:fillRect/>
          </a:stretch>
        </p:blipFill>
        <p:spPr bwMode="auto">
          <a:xfrm>
            <a:off x="152400" y="1905000"/>
            <a:ext cx="1143000" cy="1524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81000" y="1371600"/>
            <a:ext cx="8458200" cy="762000"/>
          </a:xfrm>
          <a:prstGeom prst="rect">
            <a:avLst/>
          </a:prstGeom>
        </p:spPr>
        <p:txBody>
          <a:bodyPr vert="horz" lIns="91440" tIns="45720" rIns="91440" bIns="45720" rtlCol="0" anchor="ctr">
            <a:normAutofit fontScale="60000" lnSpcReduction="20000"/>
          </a:bodyPr>
          <a:lstStyle/>
          <a:p>
            <a:r>
              <a:rPr lang="en-US" sz="3500" b="1" dirty="0" smtClean="0">
                <a:latin typeface="Arial" pitchFamily="34" charset="0"/>
                <a:cs typeface="Arial" pitchFamily="34" charset="0"/>
              </a:rPr>
              <a:t>What is the Course Design?</a:t>
            </a:r>
            <a:endParaRPr lang="en-US" sz="3500" dirty="0" smtClean="0">
              <a:latin typeface="Arial" pitchFamily="34" charset="0"/>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endParaRPr kumimoji="0" lang="en-US"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
        <p:nvSpPr>
          <p:cNvPr id="8" name="TextBox 7"/>
          <p:cNvSpPr txBox="1"/>
          <p:nvPr/>
        </p:nvSpPr>
        <p:spPr>
          <a:xfrm>
            <a:off x="533400" y="2043766"/>
            <a:ext cx="8382000" cy="2985433"/>
          </a:xfrm>
          <a:prstGeom prst="rect">
            <a:avLst/>
          </a:prstGeom>
          <a:noFill/>
        </p:spPr>
        <p:txBody>
          <a:bodyPr wrap="square" rtlCol="0">
            <a:spAutoFit/>
          </a:bodyPr>
          <a:lstStyle/>
          <a:p>
            <a:pPr lvl="0">
              <a:spcBef>
                <a:spcPts val="1200"/>
              </a:spcBef>
              <a:buFont typeface="Wingdings" pitchFamily="2" charset="2"/>
              <a:buChar char="ü"/>
            </a:pPr>
            <a:r>
              <a:rPr lang="en-US" sz="2000" dirty="0" smtClean="0">
                <a:latin typeface="Arial" pitchFamily="34" charset="0"/>
                <a:cs typeface="Arial" pitchFamily="34" charset="0"/>
              </a:rPr>
              <a:t> Textbook (included in registration fee)</a:t>
            </a:r>
          </a:p>
          <a:p>
            <a:pPr lvl="0">
              <a:spcBef>
                <a:spcPts val="1200"/>
              </a:spcBef>
              <a:buFont typeface="Wingdings" pitchFamily="2" charset="2"/>
              <a:buChar char="ü"/>
            </a:pPr>
            <a:r>
              <a:rPr lang="en-US" sz="2000" dirty="0" smtClean="0">
                <a:latin typeface="Arial" pitchFamily="34" charset="0"/>
                <a:cs typeface="Arial" pitchFamily="34" charset="0"/>
              </a:rPr>
              <a:t> Ken </a:t>
            </a:r>
            <a:r>
              <a:rPr lang="en-US" sz="2000" dirty="0" err="1" smtClean="0">
                <a:latin typeface="Arial" pitchFamily="34" charset="0"/>
                <a:cs typeface="Arial" pitchFamily="34" charset="0"/>
              </a:rPr>
              <a:t>Zahn</a:t>
            </a:r>
            <a:r>
              <a:rPr lang="en-US" sz="2000" dirty="0" smtClean="0">
                <a:latin typeface="Arial" pitchFamily="34" charset="0"/>
                <a:cs typeface="Arial" pitchFamily="34" charset="0"/>
              </a:rPr>
              <a:t> Materials</a:t>
            </a:r>
          </a:p>
          <a:p>
            <a:pPr lvl="0">
              <a:spcBef>
                <a:spcPts val="1200"/>
              </a:spcBef>
              <a:buFont typeface="Wingdings" pitchFamily="2" charset="2"/>
              <a:buChar char="ü"/>
            </a:pPr>
            <a:r>
              <a:rPr lang="en-US" sz="2000" dirty="0" smtClean="0">
                <a:latin typeface="Arial" pitchFamily="34" charset="0"/>
                <a:cs typeface="Arial" pitchFamily="34" charset="0"/>
              </a:rPr>
              <a:t> Case Studies</a:t>
            </a:r>
          </a:p>
          <a:p>
            <a:pPr lvl="0">
              <a:spcBef>
                <a:spcPts val="1200"/>
              </a:spcBef>
              <a:buFont typeface="Wingdings" pitchFamily="2" charset="2"/>
              <a:buChar char="ü"/>
            </a:pPr>
            <a:r>
              <a:rPr lang="en-US" sz="2000" dirty="0" smtClean="0">
                <a:latin typeface="Arial" pitchFamily="34" charset="0"/>
                <a:cs typeface="Arial" pitchFamily="34" charset="0"/>
              </a:rPr>
              <a:t> Interactive</a:t>
            </a:r>
          </a:p>
          <a:p>
            <a:pPr lvl="0">
              <a:spcBef>
                <a:spcPts val="1200"/>
              </a:spcBef>
              <a:buFont typeface="Wingdings" pitchFamily="2" charset="2"/>
              <a:buChar char="ü"/>
            </a:pPr>
            <a:r>
              <a:rPr lang="en-US" sz="2000" dirty="0" smtClean="0">
                <a:latin typeface="Arial" pitchFamily="34" charset="0"/>
                <a:cs typeface="Arial" pitchFamily="34" charset="0"/>
              </a:rPr>
              <a:t>Quizzes and Examinations</a:t>
            </a:r>
          </a:p>
          <a:p>
            <a:pPr lvl="0">
              <a:spcBef>
                <a:spcPts val="1200"/>
              </a:spcBef>
              <a:buFont typeface="Wingdings" pitchFamily="2" charset="2"/>
              <a:buChar char="ü"/>
            </a:pPr>
            <a:r>
              <a:rPr lang="en-US" sz="2000" dirty="0" smtClean="0">
                <a:latin typeface="Arial" pitchFamily="34" charset="0"/>
                <a:cs typeface="Arial" pitchFamily="34" charset="0"/>
              </a:rPr>
              <a:t> Capstone</a:t>
            </a:r>
          </a:p>
          <a:p>
            <a:endParaRPr lang="en-US" dirty="0"/>
          </a:p>
        </p:txBody>
      </p:sp>
      <p:pic>
        <p:nvPicPr>
          <p:cNvPr id="6" name="Picture 2" descr="shieldBevel-big"/>
          <p:cNvPicPr>
            <a:picLocks noChangeAspect="1" noChangeArrowheads="1"/>
          </p:cNvPicPr>
          <p:nvPr/>
        </p:nvPicPr>
        <p:blipFill>
          <a:blip r:embed="rId2" cstate="print"/>
          <a:srcRect/>
          <a:stretch>
            <a:fillRect/>
          </a:stretch>
        </p:blipFill>
        <p:spPr bwMode="auto">
          <a:xfrm>
            <a:off x="685800" y="228600"/>
            <a:ext cx="647700" cy="800100"/>
          </a:xfrm>
          <a:prstGeom prst="rect">
            <a:avLst/>
          </a:prstGeom>
          <a:noFill/>
          <a:ln w="9525">
            <a:noFill/>
            <a:miter lim="800000"/>
            <a:headEnd/>
            <a:tailEnd/>
          </a:ln>
        </p:spPr>
      </p:pic>
      <p:pic>
        <p:nvPicPr>
          <p:cNvPr id="9" name="Picture 3" descr="BWNPLATE[1]"/>
          <p:cNvPicPr>
            <a:picLocks noChangeAspect="1" noChangeArrowheads="1"/>
          </p:cNvPicPr>
          <p:nvPr/>
        </p:nvPicPr>
        <p:blipFill>
          <a:blip r:embed="rId3" cstate="print"/>
          <a:srcRect/>
          <a:stretch>
            <a:fillRect/>
          </a:stretch>
        </p:blipFill>
        <p:spPr bwMode="auto">
          <a:xfrm>
            <a:off x="1447800" y="304800"/>
            <a:ext cx="1762125" cy="676275"/>
          </a:xfrm>
          <a:prstGeom prst="rect">
            <a:avLst/>
          </a:prstGeom>
          <a:noFill/>
          <a:ln w="9525">
            <a:noFill/>
            <a:miter lim="800000"/>
            <a:headEnd/>
            <a:tailEnd/>
          </a:ln>
        </p:spPr>
      </p:pic>
      <p:sp>
        <p:nvSpPr>
          <p:cNvPr id="10" name="Rectangle 4"/>
          <p:cNvSpPr>
            <a:spLocks noChangeArrowheads="1"/>
          </p:cNvSpPr>
          <p:nvPr/>
        </p:nvSpPr>
        <p:spPr bwMode="auto">
          <a:xfrm>
            <a:off x="3733800" y="288667"/>
            <a:ext cx="426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rPr>
              <a:t>SCHOOL OF ADULT AND CONTINUING EDUCATION</a:t>
            </a:r>
            <a:endParaRPr kumimoji="0" lang="en-US" sz="900" b="0" i="0" u="none" strike="noStrike" cap="none" normalizeH="0" baseline="0" dirty="0" smtClean="0">
              <a:ln>
                <a:noFill/>
              </a:ln>
              <a:solidFill>
                <a:schemeClr val="tx1"/>
              </a:solidFill>
              <a:effectLst/>
              <a:latin typeface="Arial" pitchFamily="34" charset="0"/>
            </a:endParaRPr>
          </a:p>
          <a:p>
            <a:pPr indent="342900" algn="ctr" eaLnBrk="0" fontAlgn="base" hangingPunct="0">
              <a:spcBef>
                <a:spcPct val="0"/>
              </a:spcBef>
              <a:spcAft>
                <a:spcPct val="0"/>
              </a:spcAft>
            </a:pPr>
            <a:r>
              <a:rPr lang="en-US" sz="1200" i="1" dirty="0" smtClean="0">
                <a:latin typeface="Arial" pitchFamily="34" charset="0"/>
              </a:rPr>
              <a:t>Institute for Training and Professional Development</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1" name="Straight Connector 10"/>
          <p:cNvCxnSpPr/>
          <p:nvPr/>
        </p:nvCxnSpPr>
        <p:spPr>
          <a:xfrm>
            <a:off x="609600" y="1219200"/>
            <a:ext cx="80010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81000" y="1371600"/>
            <a:ext cx="8458200" cy="762000"/>
          </a:xfrm>
          <a:prstGeom prst="rect">
            <a:avLst/>
          </a:prstGeom>
        </p:spPr>
        <p:txBody>
          <a:bodyPr vert="horz" lIns="91440" tIns="45720" rIns="91440" bIns="45720" rtlCol="0" anchor="ctr">
            <a:normAutofit fontScale="60000" lnSpcReduction="20000"/>
          </a:bodyPr>
          <a:lstStyle/>
          <a:p>
            <a:pPr algn="ctr"/>
            <a:r>
              <a:rPr lang="en-US" sz="3500" b="1" dirty="0" smtClean="0">
                <a:latin typeface="Arial" pitchFamily="34" charset="0"/>
                <a:cs typeface="Arial" pitchFamily="34" charset="0"/>
              </a:rPr>
              <a:t>Registration and Special Discounts Available</a:t>
            </a:r>
            <a:endParaRPr lang="en-US" sz="3500" dirty="0" smtClean="0">
              <a:latin typeface="Arial" pitchFamily="34" charset="0"/>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endParaRPr kumimoji="0" lang="en-US"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sp>
        <p:nvSpPr>
          <p:cNvPr id="8" name="TextBox 7"/>
          <p:cNvSpPr txBox="1"/>
          <p:nvPr/>
        </p:nvSpPr>
        <p:spPr>
          <a:xfrm>
            <a:off x="533400" y="2043766"/>
            <a:ext cx="8382000" cy="2585323"/>
          </a:xfrm>
          <a:prstGeom prst="rect">
            <a:avLst/>
          </a:prstGeom>
          <a:noFill/>
        </p:spPr>
        <p:txBody>
          <a:bodyPr wrap="square" rtlCol="0">
            <a:spAutoFit/>
          </a:bodyPr>
          <a:lstStyle/>
          <a:p>
            <a:r>
              <a:rPr lang="en-US" sz="1600" b="1" dirty="0" smtClean="0">
                <a:latin typeface="Arial" pitchFamily="34" charset="0"/>
                <a:cs typeface="Arial" pitchFamily="34" charset="0"/>
              </a:rPr>
              <a:t>Registration Fee: </a:t>
            </a:r>
            <a:r>
              <a:rPr lang="en-US" sz="1600" dirty="0" smtClean="0">
                <a:latin typeface="Arial" pitchFamily="34" charset="0"/>
                <a:cs typeface="Arial" pitchFamily="34" charset="0"/>
              </a:rPr>
              <a:t>$</a:t>
            </a:r>
            <a:r>
              <a:rPr lang="en-US" sz="1600" dirty="0" smtClean="0">
                <a:latin typeface="Arial" pitchFamily="34" charset="0"/>
                <a:cs typeface="Arial" pitchFamily="34" charset="0"/>
              </a:rPr>
              <a:t>890/course </a:t>
            </a:r>
            <a:r>
              <a:rPr lang="en-US" sz="1600" dirty="0" smtClean="0">
                <a:latin typeface="Arial" pitchFamily="34" charset="0"/>
                <a:cs typeface="Arial" pitchFamily="34" charset="0"/>
              </a:rPr>
              <a:t>(Includes instruction, textbook and materials)</a:t>
            </a:r>
          </a:p>
          <a:p>
            <a:r>
              <a:rPr lang="en-US" sz="1600" dirty="0" smtClean="0">
                <a:latin typeface="Arial" pitchFamily="34" charset="0"/>
                <a:cs typeface="Arial" pitchFamily="34" charset="0"/>
              </a:rPr>
              <a:t>Option to register course by course or as a package.</a:t>
            </a:r>
          </a:p>
          <a:p>
            <a:r>
              <a:rPr lang="en-US" sz="1600" dirty="0" smtClean="0">
                <a:latin typeface="Arial" pitchFamily="34" charset="0"/>
                <a:cs typeface="Arial" pitchFamily="34" charset="0"/>
              </a:rPr>
              <a:t> </a:t>
            </a:r>
          </a:p>
          <a:p>
            <a:r>
              <a:rPr lang="en-US" sz="1600" b="1" dirty="0" smtClean="0">
                <a:latin typeface="Arial" pitchFamily="34" charset="0"/>
                <a:cs typeface="Arial" pitchFamily="34" charset="0"/>
              </a:rPr>
              <a:t>Special Pricing Package Option:  </a:t>
            </a:r>
            <a:r>
              <a:rPr lang="en-US" sz="1600" dirty="0" smtClean="0">
                <a:latin typeface="Arial" pitchFamily="34" charset="0"/>
                <a:cs typeface="Arial" pitchFamily="34" charset="0"/>
              </a:rPr>
              <a:t>Enroll for all 7 courses and on a deferred payment plan and receive </a:t>
            </a:r>
            <a:r>
              <a:rPr lang="en-US" sz="1600" dirty="0" smtClean="0">
                <a:latin typeface="Arial" pitchFamily="34" charset="0"/>
                <a:cs typeface="Arial" pitchFamily="34" charset="0"/>
              </a:rPr>
              <a:t>$280 </a:t>
            </a:r>
            <a:r>
              <a:rPr lang="en-US" sz="1600" dirty="0" smtClean="0">
                <a:latin typeface="Arial" pitchFamily="34" charset="0"/>
                <a:cs typeface="Arial" pitchFamily="34" charset="0"/>
              </a:rPr>
              <a:t>in savings.  For more information visit </a:t>
            </a:r>
            <a:r>
              <a:rPr lang="en-US" sz="1600" dirty="0" smtClean="0">
                <a:latin typeface="Arial" pitchFamily="34" charset="0"/>
                <a:cs typeface="Arial" pitchFamily="34" charset="0"/>
                <a:hlinkClick r:id="rId2"/>
              </a:rPr>
              <a:t>www.barry.edu/ce</a:t>
            </a:r>
            <a:r>
              <a:rPr lang="en-US" sz="1600" dirty="0" smtClean="0">
                <a:latin typeface="Arial" pitchFamily="34" charset="0"/>
                <a:cs typeface="Arial" pitchFamily="34" charset="0"/>
              </a:rPr>
              <a:t>. </a:t>
            </a:r>
          </a:p>
          <a:p>
            <a:r>
              <a:rPr lang="en-US" sz="1600" dirty="0" smtClean="0">
                <a:latin typeface="Arial" pitchFamily="34" charset="0"/>
                <a:cs typeface="Arial" pitchFamily="34" charset="0"/>
              </a:rPr>
              <a:t> </a:t>
            </a:r>
            <a:endParaRPr lang="en-US" sz="1600" b="1" dirty="0" smtClean="0">
              <a:latin typeface="Arial" pitchFamily="34" charset="0"/>
              <a:cs typeface="Arial" pitchFamily="34" charset="0"/>
            </a:endParaRPr>
          </a:p>
          <a:p>
            <a:r>
              <a:rPr lang="en-US" sz="1600" b="1" dirty="0" smtClean="0">
                <a:latin typeface="Arial" pitchFamily="34" charset="0"/>
                <a:cs typeface="Arial" pitchFamily="34" charset="0"/>
              </a:rPr>
              <a:t>Locations: </a:t>
            </a:r>
            <a:r>
              <a:rPr lang="en-US" sz="1600" dirty="0" smtClean="0">
                <a:latin typeface="Arial" pitchFamily="34" charset="0"/>
                <a:cs typeface="Arial" pitchFamily="34" charset="0"/>
              </a:rPr>
              <a:t>Miami Shores, Kendall and Palm Beach Gardens</a:t>
            </a:r>
          </a:p>
          <a:p>
            <a:endParaRPr lang="en-US" sz="1600" dirty="0" smtClean="0">
              <a:latin typeface="Arial" pitchFamily="34" charset="0"/>
              <a:cs typeface="Arial" pitchFamily="34" charset="0"/>
            </a:endParaRPr>
          </a:p>
          <a:p>
            <a:r>
              <a:rPr lang="en-US" sz="1600" b="1" dirty="0" smtClean="0">
                <a:latin typeface="Arial" pitchFamily="34" charset="0"/>
                <a:cs typeface="Arial" pitchFamily="34" charset="0"/>
              </a:rPr>
              <a:t>For Assistance: </a:t>
            </a:r>
            <a:r>
              <a:rPr lang="en-US" sz="1600" dirty="0" smtClean="0">
                <a:latin typeface="Arial" pitchFamily="34" charset="0"/>
                <a:cs typeface="Arial" pitchFamily="34" charset="0"/>
              </a:rPr>
              <a:t>contact Liisa Alvarez@ 305-899-3352or </a:t>
            </a:r>
            <a:r>
              <a:rPr lang="en-US" sz="1600" dirty="0" smtClean="0">
                <a:latin typeface="Arial" pitchFamily="34" charset="0"/>
                <a:cs typeface="Arial" pitchFamily="34" charset="0"/>
                <a:hlinkClick r:id="rId3"/>
              </a:rPr>
              <a:t>lalvarez@mail.barry.edu</a:t>
            </a:r>
            <a:r>
              <a:rPr lang="en-US" sz="1600" dirty="0" smtClean="0">
                <a:latin typeface="Arial" pitchFamily="34" charset="0"/>
                <a:cs typeface="Arial" pitchFamily="34" charset="0"/>
              </a:rPr>
              <a:t> </a:t>
            </a:r>
          </a:p>
          <a:p>
            <a:endParaRPr lang="en-US" dirty="0"/>
          </a:p>
        </p:txBody>
      </p:sp>
      <p:pic>
        <p:nvPicPr>
          <p:cNvPr id="6" name="Picture 2" descr="shieldBevel-big"/>
          <p:cNvPicPr>
            <a:picLocks noChangeAspect="1" noChangeArrowheads="1"/>
          </p:cNvPicPr>
          <p:nvPr/>
        </p:nvPicPr>
        <p:blipFill>
          <a:blip r:embed="rId4" cstate="print"/>
          <a:srcRect/>
          <a:stretch>
            <a:fillRect/>
          </a:stretch>
        </p:blipFill>
        <p:spPr bwMode="auto">
          <a:xfrm>
            <a:off x="685800" y="228600"/>
            <a:ext cx="647700" cy="800100"/>
          </a:xfrm>
          <a:prstGeom prst="rect">
            <a:avLst/>
          </a:prstGeom>
          <a:noFill/>
          <a:ln w="9525">
            <a:noFill/>
            <a:miter lim="800000"/>
            <a:headEnd/>
            <a:tailEnd/>
          </a:ln>
        </p:spPr>
      </p:pic>
      <p:pic>
        <p:nvPicPr>
          <p:cNvPr id="9" name="Picture 3" descr="BWNPLATE[1]"/>
          <p:cNvPicPr>
            <a:picLocks noChangeAspect="1" noChangeArrowheads="1"/>
          </p:cNvPicPr>
          <p:nvPr/>
        </p:nvPicPr>
        <p:blipFill>
          <a:blip r:embed="rId5" cstate="print"/>
          <a:srcRect/>
          <a:stretch>
            <a:fillRect/>
          </a:stretch>
        </p:blipFill>
        <p:spPr bwMode="auto">
          <a:xfrm>
            <a:off x="1447800" y="304800"/>
            <a:ext cx="1762125" cy="676275"/>
          </a:xfrm>
          <a:prstGeom prst="rect">
            <a:avLst/>
          </a:prstGeom>
          <a:noFill/>
          <a:ln w="9525">
            <a:noFill/>
            <a:miter lim="800000"/>
            <a:headEnd/>
            <a:tailEnd/>
          </a:ln>
        </p:spPr>
      </p:pic>
      <p:sp>
        <p:nvSpPr>
          <p:cNvPr id="10" name="Rectangle 4"/>
          <p:cNvSpPr>
            <a:spLocks noChangeArrowheads="1"/>
          </p:cNvSpPr>
          <p:nvPr/>
        </p:nvSpPr>
        <p:spPr bwMode="auto">
          <a:xfrm>
            <a:off x="3733800" y="288667"/>
            <a:ext cx="426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rPr>
              <a:t>SCHOOL OF ADULT AND CONTINUING EDUCATION</a:t>
            </a:r>
            <a:endParaRPr kumimoji="0" lang="en-US" sz="900" b="0" i="0" u="none" strike="noStrike" cap="none" normalizeH="0" baseline="0" dirty="0" smtClean="0">
              <a:ln>
                <a:noFill/>
              </a:ln>
              <a:solidFill>
                <a:schemeClr val="tx1"/>
              </a:solidFill>
              <a:effectLst/>
              <a:latin typeface="Arial" pitchFamily="34" charset="0"/>
            </a:endParaRPr>
          </a:p>
          <a:p>
            <a:pPr indent="342900" algn="ctr" eaLnBrk="0" fontAlgn="base" hangingPunct="0">
              <a:spcBef>
                <a:spcPct val="0"/>
              </a:spcBef>
              <a:spcAft>
                <a:spcPct val="0"/>
              </a:spcAft>
            </a:pPr>
            <a:r>
              <a:rPr lang="en-US" sz="1200" i="1" dirty="0" smtClean="0">
                <a:latin typeface="Arial" pitchFamily="34" charset="0"/>
              </a:rPr>
              <a:t>Institute for Training and Professional Development</a:t>
            </a: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1" name="Straight Connector 10"/>
          <p:cNvCxnSpPr/>
          <p:nvPr/>
        </p:nvCxnSpPr>
        <p:spPr>
          <a:xfrm>
            <a:off x="609600" y="1219200"/>
            <a:ext cx="8001000" cy="0"/>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o the UCF CFP® Certification Professional Education Program&amp;#x0D;&amp;#x0A;&amp;#x0D;&amp;#x0A;March 13, 2009- December 12, 2009&amp;#x0D;&amp;#x0A;(You can finish in &quot;/&gt;&lt;property id=&quot;20307&quot; value=&quot;256&quot;/&gt;&lt;/object&gt;&lt;object type=&quot;3&quot; unique_id=&quot;10005&quot;&gt;&lt;property id=&quot;20148&quot; value=&quot;5&quot;/&gt;&lt;property id=&quot;20300&quot; value=&quot;Slide 2 - &amp;quot;Ken Zahn Partnership and Associate Faculty&amp;#x0D;&amp;#x0A;&amp;quot;&quot;/&gt;&lt;property id=&quot;20307&quot; value=&quot;257&quot;/&gt;&lt;/object&gt;&lt;object type=&quot;3&quot; unique_id=&quot;10006&quot;&gt;&lt;property id=&quot;20148&quot; value=&quot;5&quot;/&gt;&lt;property id=&quot;20300&quot; value=&quot;Slide 6&quot;/&gt;&lt;property id=&quot;20307&quot; value=&quot;258&quot;/&gt;&lt;/object&gt;&lt;object type=&quot;3&quot; unique_id=&quot;10012&quot;&gt;&lt;property id=&quot;20148&quot; value=&quot;5&quot;/&gt;&lt;property id=&quot;20300&quot; value=&quot;Slide 8&quot;/&gt;&lt;property id=&quot;20307&quot; value=&quot;259&quot;/&gt;&lt;/object&gt;&lt;object type=&quot;3&quot; unique_id=&quot;10037&quot;&gt;&lt;property id=&quot;20148&quot; value=&quot;5&quot;/&gt;&lt;property id=&quot;20300&quot; value=&quot;Slide 9&quot;/&gt;&lt;property id=&quot;20307&quot; value=&quot;260&quot;/&gt;&lt;/object&gt;&lt;object type=&quot;3&quot; unique_id=&quot;10059&quot;&gt;&lt;property id=&quot;20148&quot; value=&quot;5&quot;/&gt;&lt;property id=&quot;20300&quot; value=&quot;Slide 10&quot;/&gt;&lt;property id=&quot;20307&quot; value=&quot;261&quot;/&gt;&lt;/object&gt;&lt;object type=&quot;3&quot; unique_id=&quot;10124&quot;&gt;&lt;property id=&quot;20148&quot; value=&quot;5&quot;/&gt;&lt;property id=&quot;20300&quot; value=&quot;Slide 11&quot;/&gt;&lt;property id=&quot;20307&quot; value=&quot;262&quot;/&gt;&lt;/object&gt;&lt;object type=&quot;3&quot; unique_id=&quot;10126&quot;&gt;&lt;property id=&quot;20148&quot; value=&quot;5&quot;/&gt;&lt;property id=&quot;20300&quot; value=&quot;Slide 13&quot;/&gt;&lt;property id=&quot;20307&quot; value=&quot;264&quot;/&gt;&lt;/object&gt;&lt;object type=&quot;3&quot; unique_id=&quot;10128&quot;&gt;&lt;property id=&quot;20148&quot; value=&quot;5&quot;/&gt;&lt;property id=&quot;20300&quot; value=&quot;Slide 15&quot;/&gt;&lt;property id=&quot;20307&quot; value=&quot;266&quot;/&gt;&lt;/object&gt;&lt;object type=&quot;3&quot; unique_id=&quot;10144&quot;&gt;&lt;property id=&quot;20148&quot; value=&quot;5&quot;/&gt;&lt;property id=&quot;20300&quot; value=&quot;Slide 3 - &amp;quot;Ken Zahn Partnership and Associate Faculty&amp;#x0D;&amp;#x0A;&amp;quot;&quot;/&gt;&lt;property id=&quot;20307&quot; value=&quot;268&quot;/&gt;&lt;/object&gt;&lt;object type=&quot;3&quot; unique_id=&quot;10299&quot;&gt;&lt;property id=&quot;20148&quot; value=&quot;5&quot;/&gt;&lt;property id=&quot;20300&quot; value=&quot;Slide 7&quot;/&gt;&lt;property id=&quot;20307&quot; value=&quot;269&quot;/&gt;&lt;/object&gt;&lt;object type=&quot;3&quot; unique_id=&quot;10313&quot;&gt;&lt;property id=&quot;20148&quot; value=&quot;5&quot;/&gt;&lt;property id=&quot;20300&quot; value=&quot;Slide 14&quot;/&gt;&lt;property id=&quot;20307&quot; value=&quot;270&quot;/&gt;&lt;/object&gt;&lt;object type=&quot;3&quot; unique_id=&quot;10342&quot;&gt;&lt;property id=&quot;20148&quot; value=&quot;5&quot;/&gt;&lt;property id=&quot;20300&quot; value=&quot;Slide 4 - &amp;quot;Ken Zahn Partnership and Associate Faculty&amp;#x0D;&amp;#x0A;&amp;quot;&quot;/&gt;&lt;property id=&quot;20307&quot; value=&quot;271&quot;/&gt;&lt;/object&gt;&lt;object type=&quot;3&quot; unique_id=&quot;10373&quot;&gt;&lt;property id=&quot;20148&quot; value=&quot;5&quot;/&gt;&lt;property id=&quot;20300&quot; value=&quot;Slide 5 - &amp;quot;Ken Zahn Partnership and Associate Faculty&amp;#x0D;&amp;#x0A;&amp;quot;&quot;/&gt;&lt;property id=&quot;20307&quot; value=&quot;272&quot;/&gt;&lt;/object&gt;&lt;object type=&quot;3&quot; unique_id=&quot;10374&quot;&gt;&lt;property id=&quot;20148&quot; value=&quot;5&quot;/&gt;&lt;property id=&quot;20300&quot; value=&quot;Slide 12&quot;/&gt;&lt;property id=&quot;20307&quot; value=&quot;273&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483</TotalTime>
  <Words>515</Words>
  <Application>Microsoft Office PowerPoint</Application>
  <PresentationFormat>On-screen Show (4:3)</PresentationFormat>
  <Paragraphs>107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to the 2013 Barry University  CFP® Certification  Professional Education Program      www.barry.edu/ce </vt:lpstr>
      <vt:lpstr>Slide 2</vt:lpstr>
      <vt:lpstr>Slide 3</vt:lpstr>
      <vt:lpstr>Slide 4</vt:lpstr>
      <vt:lpstr>Slide 5</vt:lpstr>
      <vt:lpstr>Ken Zahn Partnership and Associate Faculty </vt:lpstr>
      <vt:lpstr>Ken Zahn Partnership and Associate Faculty </vt:lpstr>
      <vt:lpstr>Slide 8</vt:lpstr>
      <vt:lpstr>Slide 9</vt:lpstr>
      <vt:lpstr>Slide 10</vt:lpstr>
    </vt:vector>
  </TitlesOfParts>
  <Company>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christina</dc:creator>
  <cp:lastModifiedBy>tempadmin</cp:lastModifiedBy>
  <cp:revision>53</cp:revision>
  <dcterms:created xsi:type="dcterms:W3CDTF">2008-03-04T20:35:06Z</dcterms:created>
  <dcterms:modified xsi:type="dcterms:W3CDTF">2012-10-08T14:18:49Z</dcterms:modified>
</cp:coreProperties>
</file>