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256" r:id="rId2"/>
    <p:sldId id="272" r:id="rId3"/>
    <p:sldId id="316" r:id="rId4"/>
    <p:sldId id="314" r:id="rId5"/>
    <p:sldId id="304" r:id="rId6"/>
    <p:sldId id="308" r:id="rId7"/>
    <p:sldId id="299" r:id="rId8"/>
    <p:sldId id="320" r:id="rId9"/>
    <p:sldId id="322" r:id="rId10"/>
    <p:sldId id="313" r:id="rId11"/>
    <p:sldId id="324" r:id="rId12"/>
    <p:sldId id="301" r:id="rId13"/>
    <p:sldId id="293" r:id="rId14"/>
    <p:sldId id="302" r:id="rId15"/>
    <p:sldId id="310" r:id="rId16"/>
    <p:sldId id="294" r:id="rId17"/>
    <p:sldId id="29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578" autoAdjust="0"/>
  </p:normalViewPr>
  <p:slideViewPr>
    <p:cSldViewPr>
      <p:cViewPr>
        <p:scale>
          <a:sx n="77" d="100"/>
          <a:sy n="77" d="100"/>
        </p:scale>
        <p:origin x="-1362" y="-306"/>
      </p:cViewPr>
      <p:guideLst>
        <p:guide orient="horz" pos="2160"/>
        <p:guide pos="2880"/>
      </p:guideLst>
    </p:cSldViewPr>
  </p:slideViewPr>
  <p:outlineViewPr>
    <p:cViewPr>
      <p:scale>
        <a:sx n="33" d="100"/>
        <a:sy n="33" d="100"/>
      </p:scale>
      <p:origin x="6" y="27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D365CB-875F-4BEE-956B-BB0ED79A84D9}" type="datetimeFigureOut">
              <a:rPr lang="en-US" smtClean="0"/>
              <a:pPr/>
              <a:t>3/31/2014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BC5C39-599E-465E-8C3E-776CC2EF3543}" type="slidenum">
              <a:rPr lang="en-US" smtClean="0"/>
              <a:pPr/>
              <a:t>‹#›</a:t>
            </a:fld>
            <a:endParaRPr lang="en-US"/>
          </a:p>
        </p:txBody>
      </p:sp>
    </p:spTree>
    <p:extLst>
      <p:ext uri="{BB962C8B-B14F-4D97-AF65-F5344CB8AC3E}">
        <p14:creationId xmlns:p14="http://schemas.microsoft.com/office/powerpoint/2010/main" val="302527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D0C68-E6B1-4056-A16F-7229B840C500}" type="datetimeFigureOut">
              <a:rPr lang="en-US" smtClean="0"/>
              <a:pPr/>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E53A4-0A68-44E0-885D-462C93635ED0}" type="slidenum">
              <a:rPr lang="en-US" smtClean="0"/>
              <a:pPr/>
              <a:t>‹#›</a:t>
            </a:fld>
            <a:endParaRPr lang="en-US"/>
          </a:p>
        </p:txBody>
      </p:sp>
    </p:spTree>
    <p:extLst>
      <p:ext uri="{BB962C8B-B14F-4D97-AF65-F5344CB8AC3E}">
        <p14:creationId xmlns:p14="http://schemas.microsoft.com/office/powerpoint/2010/main" val="253592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 y="228600"/>
            <a:ext cx="8503920" cy="243840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r" defTabSz="914400" rtl="0" eaLnBrk="1" latinLnBrk="0" hangingPunct="1">
              <a:spcBef>
                <a:spcPct val="0"/>
              </a:spcBef>
              <a:buNone/>
              <a:defRPr sz="66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556760" y="2971800"/>
            <a:ext cx="4267200" cy="1725706"/>
          </a:xfrm>
        </p:spPr>
        <p:txBody>
          <a:bodyPr>
            <a:normAutofit/>
          </a:bodyPr>
          <a:lstStyle>
            <a:lvl1pPr marL="0" indent="0" algn="r">
              <a:buNone/>
              <a:defRPr sz="1800">
                <a:gradFill>
                  <a:gsLst>
                    <a:gs pos="1000">
                      <a:schemeClr val="tx2">
                        <a:lumMod val="40000"/>
                        <a:lumOff val="60000"/>
                      </a:schemeClr>
                    </a:gs>
                    <a:gs pos="50000">
                      <a:schemeClr val="tx2"/>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0FF47BB-EBA5-400C-9503-81CB894695EB}"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C3813-B917-48BD-B855-1E2C1C87D08D}" type="slidenum">
              <a:rPr lang="en-US" smtClean="0"/>
              <a:pPr/>
              <a:t>‹#›</a:t>
            </a:fld>
            <a:endParaRPr lang="en-US"/>
          </a:p>
        </p:txBody>
      </p:sp>
      <p:sp>
        <p:nvSpPr>
          <p:cNvPr id="13" name="Diagonal Stripe 12"/>
          <p:cNvSpPr/>
          <p:nvPr/>
        </p:nvSpPr>
        <p:spPr>
          <a:xfrm rot="21321315" flipH="1">
            <a:off x="481841" y="2629969"/>
            <a:ext cx="8419617" cy="685800"/>
          </a:xfrm>
          <a:prstGeom prst="diagStripe">
            <a:avLst>
              <a:gd name="adj" fmla="val 50001"/>
            </a:avLst>
          </a:prstGeom>
          <a:solidFill>
            <a:schemeClr val="tx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0FF47BB-EBA5-400C-9503-81CB894695EB}"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C3813-B917-48BD-B855-1E2C1C87D0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0FF47BB-EBA5-400C-9503-81CB894695EB}"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C3813-B917-48BD-B855-1E2C1C87D0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0FF47BB-EBA5-400C-9503-81CB894695EB}"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C3813-B917-48BD-B855-1E2C1C87D0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08063" y="1676400"/>
            <a:ext cx="7315200" cy="1362075"/>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algn="l" defTabSz="914400" rtl="0" eaLnBrk="1" latinLnBrk="0" hangingPunct="1">
              <a:spcBef>
                <a:spcPct val="0"/>
              </a:spcBef>
              <a:buNone/>
              <a:defRPr sz="48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008063" y="3148013"/>
            <a:ext cx="7315200" cy="1119187"/>
          </a:xfrm>
        </p:spPr>
        <p:txBody>
          <a:bodyPr vert="horz" lIns="91440" tIns="45720" rIns="91440" bIns="45720" rtlCol="0">
            <a:normAutofit/>
          </a:bodyPr>
          <a:lstStyle>
            <a:lvl1pPr marL="0" indent="0" algn="l" defTabSz="914400" rtl="0" eaLnBrk="1" latinLnBrk="0" hangingPunct="1">
              <a:spcBef>
                <a:spcPts val="1200"/>
              </a:spcBef>
              <a:buFont typeface="Wingdings" pitchFamily="2" charset="2"/>
              <a:buNone/>
              <a:defRPr sz="1800" kern="1200">
                <a:ln>
                  <a:noFill/>
                </a:ln>
                <a:gradFill>
                  <a:gsLst>
                    <a:gs pos="1000">
                      <a:schemeClr val="tx2">
                        <a:lumMod val="40000"/>
                        <a:lumOff val="60000"/>
                      </a:schemeClr>
                    </a:gs>
                    <a:gs pos="50000">
                      <a:schemeClr val="tx2"/>
                    </a:gs>
                  </a:gsLst>
                  <a:lin ang="5400000" scaled="0"/>
                </a:gra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F47BB-EBA5-400C-9503-81CB894695EB}"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C3813-B917-48BD-B855-1E2C1C87D08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08062"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6800" y="1922463"/>
            <a:ext cx="3429000" cy="3954462"/>
          </a:xfrm>
        </p:spPr>
        <p:txBody>
          <a:bodyPr>
            <a:normAutofit/>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0FF47BB-EBA5-400C-9503-81CB894695EB}"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C3813-B917-48BD-B855-1E2C1C87D0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906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6800" y="1676400"/>
            <a:ext cx="3429000" cy="639762"/>
          </a:xfrm>
        </p:spPr>
        <p:txBody>
          <a:bodyPr anchor="ctr"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590800"/>
            <a:ext cx="3429000" cy="328612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0FF47BB-EBA5-400C-9503-81CB894695EB}" type="datetimeFigureOut">
              <a:rPr lang="en-US" smtClean="0"/>
              <a:pPr/>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C3813-B917-48BD-B855-1E2C1C87D0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0FF47BB-EBA5-400C-9503-81CB894695EB}" type="datetimeFigureOut">
              <a:rPr lang="en-US" smtClean="0"/>
              <a:pPr/>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C3813-B917-48BD-B855-1E2C1C87D0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F47BB-EBA5-400C-9503-81CB894695EB}" type="datetimeFigureOut">
              <a:rPr lang="en-US" smtClean="0"/>
              <a:pPr/>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C3813-B917-48BD-B855-1E2C1C87D0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57200"/>
            <a:ext cx="2834640" cy="132715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572000" y="457200"/>
            <a:ext cx="3751263" cy="5419725"/>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2" y="1922463"/>
            <a:ext cx="2834640" cy="1963737"/>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F47BB-EBA5-400C-9503-81CB894695EB}"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C3813-B917-48BD-B855-1E2C1C87D0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57200"/>
            <a:ext cx="2834640" cy="1325880"/>
          </a:xfrm>
        </p:spPr>
        <p:txBody>
          <a:bodyPr vert="horz" lIns="91440" tIns="45720" rIns="91440" bIns="45720" rtlCol="0" anchor="b" anchorCtr="0">
            <a:noAutofit/>
            <a:scene3d>
              <a:camera prst="orthographicFront"/>
              <a:lightRig rig="balanced" dir="t"/>
            </a:scene3d>
            <a:sp3d>
              <a:extrusionClr>
                <a:schemeClr val="tx1">
                  <a:lumMod val="75000"/>
                </a:schemeClr>
              </a:extrusionClr>
            </a:sp3d>
          </a:bodyPr>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1005840" y="1920240"/>
            <a:ext cx="2834640" cy="1965960"/>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F47BB-EBA5-400C-9503-81CB894695EB}"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C3813-B917-48BD-B855-1E2C1C87D08D}" type="slidenum">
              <a:rPr lang="en-US" smtClean="0"/>
              <a:pPr/>
              <a:t>‹#›</a:t>
            </a:fld>
            <a:endParaRPr lang="en-US"/>
          </a:p>
        </p:txBody>
      </p:sp>
      <p:sp>
        <p:nvSpPr>
          <p:cNvPr id="3" name="Picture Placeholder 2"/>
          <p:cNvSpPr>
            <a:spLocks noGrp="1"/>
          </p:cNvSpPr>
          <p:nvPr>
            <p:ph type="pic" idx="1"/>
          </p:nvPr>
        </p:nvSpPr>
        <p:spPr>
          <a:xfrm>
            <a:off x="4582308" y="413004"/>
            <a:ext cx="3749040" cy="5422392"/>
          </a:xfrm>
          <a:ln w="38100">
            <a:noFill/>
          </a:ln>
          <a:effectLst>
            <a:innerShdw blurRad="381000">
              <a:schemeClr val="bg2">
                <a:lumMod val="75000"/>
              </a:scheme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8" name="Group 7"/>
          <p:cNvGrpSpPr/>
          <p:nvPr/>
        </p:nvGrpSpPr>
        <p:grpSpPr>
          <a:xfrm>
            <a:off x="4468905" y="304800"/>
            <a:ext cx="3975847" cy="56388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228600"/>
            <a:ext cx="8503920" cy="1143000"/>
          </a:xfrm>
          <a:prstGeom prst="rect">
            <a:avLst/>
          </a:prstGeom>
        </p:spPr>
        <p:txBody>
          <a:bodyPr vert="horz" lIns="91440" tIns="45720" rIns="91440" bIns="45720" rtlCol="0" anchor="t" anchorCtr="0">
            <a:noAutofit/>
            <a:scene3d>
              <a:camera prst="orthographicFront"/>
              <a:lightRig rig="balanced" dir="t"/>
            </a:scene3d>
            <a:sp3d>
              <a:extrusionClr>
                <a:schemeClr val="tx1">
                  <a:lumMod val="75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990600" y="1905001"/>
            <a:ext cx="73152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44235"/>
            <a:ext cx="2133600" cy="244475"/>
          </a:xfrm>
          <a:prstGeom prst="rect">
            <a:avLst/>
          </a:prstGeom>
        </p:spPr>
        <p:txBody>
          <a:bodyPr vert="horz" lIns="91440" tIns="45720" rIns="91440" bIns="45720" rtlCol="0" anchor="ctr"/>
          <a:lstStyle>
            <a:lvl1pPr algn="l">
              <a:defRPr sz="1400">
                <a:solidFill>
                  <a:schemeClr val="tx1">
                    <a:tint val="75000"/>
                  </a:schemeClr>
                </a:solidFill>
                <a:latin typeface="+mj-lt"/>
              </a:defRPr>
            </a:lvl1pPr>
          </a:lstStyle>
          <a:p>
            <a:fld id="{D0FF47BB-EBA5-400C-9503-81CB894695EB}" type="datetimeFigureOut">
              <a:rPr lang="en-US" smtClean="0"/>
              <a:pPr/>
              <a:t>3/31/2014</a:t>
            </a:fld>
            <a:endParaRPr lang="en-US"/>
          </a:p>
        </p:txBody>
      </p:sp>
      <p:sp>
        <p:nvSpPr>
          <p:cNvPr id="5" name="Footer Placeholder 4"/>
          <p:cNvSpPr>
            <a:spLocks noGrp="1"/>
          </p:cNvSpPr>
          <p:nvPr>
            <p:ph type="ftr" sz="quarter" idx="3"/>
          </p:nvPr>
        </p:nvSpPr>
        <p:spPr>
          <a:xfrm>
            <a:off x="3124200" y="6544235"/>
            <a:ext cx="2895600" cy="244475"/>
          </a:xfrm>
          <a:prstGeom prst="rect">
            <a:avLst/>
          </a:prstGeom>
        </p:spPr>
        <p:txBody>
          <a:bodyPr vert="horz" lIns="91440" tIns="45720" rIns="91440" bIns="45720" rtlCol="0" anchor="ctr"/>
          <a:lstStyle>
            <a:lvl1pPr algn="ctr">
              <a:defRPr sz="1400">
                <a:solidFill>
                  <a:schemeClr val="tx1">
                    <a:tint val="75000"/>
                  </a:schemeClr>
                </a:solidFill>
                <a:effectLst>
                  <a:outerShdw blurRad="63500" sx="102000" sy="102000" algn="ctr" rotWithShape="0">
                    <a:prstClr val="black">
                      <a:alpha val="40000"/>
                    </a:prstClr>
                  </a:outerShdw>
                </a:effectLst>
                <a:latin typeface="+mj-lt"/>
              </a:defRPr>
            </a:lvl1pPr>
          </a:lstStyle>
          <a:p>
            <a:endParaRPr lang="en-US"/>
          </a:p>
        </p:txBody>
      </p:sp>
      <p:sp>
        <p:nvSpPr>
          <p:cNvPr id="6" name="Slide Number Placeholder 5"/>
          <p:cNvSpPr>
            <a:spLocks noGrp="1"/>
          </p:cNvSpPr>
          <p:nvPr>
            <p:ph type="sldNum" sz="quarter" idx="4"/>
          </p:nvPr>
        </p:nvSpPr>
        <p:spPr>
          <a:xfrm>
            <a:off x="6553200" y="6544235"/>
            <a:ext cx="2133600" cy="244475"/>
          </a:xfrm>
          <a:prstGeom prst="rect">
            <a:avLst/>
          </a:prstGeom>
        </p:spPr>
        <p:txBody>
          <a:bodyPr vert="horz" lIns="91440" tIns="45720" rIns="91440" bIns="45720" rtlCol="0" anchor="ctr"/>
          <a:lstStyle>
            <a:lvl1pPr algn="r">
              <a:defRPr sz="1400">
                <a:solidFill>
                  <a:schemeClr val="tx1">
                    <a:tint val="75000"/>
                  </a:schemeClr>
                </a:solidFill>
                <a:latin typeface="+mj-lt"/>
              </a:defRPr>
            </a:lvl1pPr>
          </a:lstStyle>
          <a:p>
            <a:fld id="{BA2C3813-B917-48BD-B855-1E2C1C87D08D}" type="slidenum">
              <a:rPr lang="en-US" smtClean="0"/>
              <a:pPr/>
              <a:t>‹#›</a:t>
            </a:fld>
            <a:endParaRPr lang="en-US"/>
          </a:p>
        </p:txBody>
      </p:sp>
      <p:grpSp>
        <p:nvGrpSpPr>
          <p:cNvPr id="7" name="Group 12"/>
          <p:cNvGrpSpPr/>
          <p:nvPr/>
        </p:nvGrpSpPr>
        <p:grpSpPr>
          <a:xfrm>
            <a:off x="0" y="0"/>
            <a:ext cx="9144000" cy="68580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p:titleStyle>
    <p:bodyStyle>
      <a:lvl1pPr marL="228600" indent="-228600" algn="l" defTabSz="914400" rtl="0" eaLnBrk="1" latinLnBrk="0" hangingPunct="1">
        <a:spcBef>
          <a:spcPts val="1200"/>
        </a:spcBef>
        <a:buFont typeface="Wingdings" pitchFamily="2" charset="2"/>
        <a:buChar char=""/>
        <a:defRPr sz="20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1pPr>
      <a:lvl2pPr marL="685800" indent="-228600" algn="l" defTabSz="914400" rtl="0" eaLnBrk="1" latinLnBrk="0" hangingPunct="1">
        <a:spcBef>
          <a:spcPts val="1200"/>
        </a:spcBef>
        <a:buClr>
          <a:schemeClr val="tx1">
            <a:lumMod val="75000"/>
          </a:schemeClr>
        </a:buClr>
        <a:buFont typeface="Wingdings" pitchFamily="2" charset="2"/>
        <a:buChar char=""/>
        <a:defRPr sz="18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2pPr>
      <a:lvl3pPr marL="11430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3pPr>
      <a:lvl4pPr marL="16002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4pPr>
      <a:lvl5pPr marL="20574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ourse1.winona.edu/shatfield/air/rubric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ceassessments@barry.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343400"/>
            <a:ext cx="6918960" cy="1295400"/>
          </a:xfrm>
        </p:spPr>
        <p:txBody>
          <a:bodyPr/>
          <a:lstStyle/>
          <a:p>
            <a:r>
              <a:rPr lang="en-US" dirty="0" smtClean="0"/>
              <a:t>Welcome to Barry University!</a:t>
            </a:r>
            <a:endParaRPr lang="en-US" dirty="0"/>
          </a:p>
        </p:txBody>
      </p:sp>
      <p:sp>
        <p:nvSpPr>
          <p:cNvPr id="3" name="Subtitle 2"/>
          <p:cNvSpPr>
            <a:spLocks noGrp="1"/>
          </p:cNvSpPr>
          <p:nvPr>
            <p:ph type="subTitle" idx="1"/>
          </p:nvPr>
        </p:nvSpPr>
        <p:spPr>
          <a:xfrm>
            <a:off x="2514600" y="5791200"/>
            <a:ext cx="3657600" cy="811306"/>
          </a:xfrm>
        </p:spPr>
        <p:txBody>
          <a:bodyPr>
            <a:normAutofit fontScale="62500" lnSpcReduction="20000"/>
          </a:bodyPr>
          <a:lstStyle/>
          <a:p>
            <a:r>
              <a:rPr lang="en-US" sz="4400" dirty="0" smtClean="0"/>
              <a:t>PACE - Professional and Career Education</a:t>
            </a:r>
            <a:r>
              <a:rPr lang="en-US" dirty="0" smtClean="0"/>
              <a:t> </a:t>
            </a:r>
          </a:p>
          <a:p>
            <a:pPr algn="ctr"/>
            <a:endParaRPr lang="en-US" dirty="0"/>
          </a:p>
        </p:txBody>
      </p:sp>
      <p:pic>
        <p:nvPicPr>
          <p:cNvPr id="48130" name="Picture 2" descr="http://www.barry.edu/universityrelations/downloads/images-large/Tower.jpg"/>
          <p:cNvPicPr>
            <a:picLocks noChangeAspect="1" noChangeArrowheads="1"/>
          </p:cNvPicPr>
          <p:nvPr/>
        </p:nvPicPr>
        <p:blipFill>
          <a:blip r:embed="rId2" cstate="print"/>
          <a:srcRect/>
          <a:stretch>
            <a:fillRect/>
          </a:stretch>
        </p:blipFill>
        <p:spPr bwMode="auto">
          <a:xfrm>
            <a:off x="1447800" y="0"/>
            <a:ext cx="6382906" cy="420860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Disputes/Appeals</a:t>
            </a:r>
            <a:endParaRPr lang="en-US" dirty="0"/>
          </a:p>
        </p:txBody>
      </p:sp>
      <p:sp>
        <p:nvSpPr>
          <p:cNvPr id="3" name="Content Placeholder 2"/>
          <p:cNvSpPr>
            <a:spLocks noGrp="1"/>
          </p:cNvSpPr>
          <p:nvPr>
            <p:ph idx="1"/>
          </p:nvPr>
        </p:nvSpPr>
        <p:spPr/>
        <p:txBody>
          <a:bodyPr/>
          <a:lstStyle/>
          <a:p>
            <a:r>
              <a:rPr lang="en-US" dirty="0" smtClean="0"/>
              <a:t>1. Student must speak to instructor in an effort to resolve the situation.  Keep a paper trail!!</a:t>
            </a:r>
          </a:p>
          <a:p>
            <a:r>
              <a:rPr lang="en-US" dirty="0" smtClean="0"/>
              <a:t>2. If resolution is not achieved, the student may file an appeal with their Academic Coordinator.</a:t>
            </a:r>
          </a:p>
          <a:p>
            <a:r>
              <a:rPr lang="en-US" dirty="0" smtClean="0"/>
              <a:t>3. If still no resolution is reached, the student may file an appeal with the Assistant Dean for Academic Affairs.</a:t>
            </a:r>
          </a:p>
          <a:p>
            <a:r>
              <a:rPr lang="en-US" dirty="0" smtClean="0"/>
              <a:t>4. If student wishes to appeal decision of PACE Deans, he/she may file  a Grade Appeal form with Chairperson of University Committee on Grades</a:t>
            </a:r>
          </a:p>
          <a:p>
            <a:r>
              <a:rPr lang="en-US" dirty="0" smtClean="0"/>
              <a:t>Read complete policy in student bulletin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Better Evaluations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1. Understand and accept today's college students.</a:t>
            </a:r>
            <a:r>
              <a:rPr lang="en-US" dirty="0" smtClean="0"/>
              <a:t> First and foremost, students want us to know who they are. They want us to know their names and to know about their world. Explain what you are doing and why with your requests and assignments.</a:t>
            </a:r>
          </a:p>
          <a:p>
            <a:r>
              <a:rPr lang="en-US" b="1" dirty="0" smtClean="0"/>
              <a:t>2. Establish clear criteria for grading.</a:t>
            </a:r>
            <a:r>
              <a:rPr lang="en-US" dirty="0" smtClean="0"/>
              <a:t> All students want good grades, and they want to know exactly how to get those grades. College students today have experienced criteria sheets and rubrics since elementary school, and they want the same in college. They want to know where they stand on any given day in the semester. </a:t>
            </a:r>
          </a:p>
          <a:p>
            <a:r>
              <a:rPr lang="en-US" b="1" dirty="0" smtClean="0"/>
              <a:t>3. Get formative feedback early.</a:t>
            </a:r>
            <a:r>
              <a:rPr lang="en-US" dirty="0" smtClean="0"/>
              <a:t> The end-of-course evaluation is a summative one. Although it aims to help us improve future courses, it does not enable us to respond to the needs of the students currently enrolled in the course. Formative feedback collected early in the course accomplishes that goal. </a:t>
            </a:r>
            <a:br>
              <a:rPr lang="en-US" dirty="0" smtClean="0"/>
            </a:br>
            <a:r>
              <a:rPr lang="en-US" dirty="0" smtClean="0"/>
              <a:t/>
            </a:r>
            <a:br>
              <a:rPr lang="en-US" dirty="0" smtClean="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Syllabus and Text</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Master syllabus is created by Academic Coordinator </a:t>
            </a:r>
          </a:p>
          <a:p>
            <a:r>
              <a:rPr lang="en-US" sz="2800" dirty="0" smtClean="0"/>
              <a:t>Submit for approval 30 days in advance</a:t>
            </a:r>
          </a:p>
          <a:p>
            <a:r>
              <a:rPr lang="en-US" sz="2800" dirty="0" smtClean="0"/>
              <a:t>Standardized text</a:t>
            </a:r>
          </a:p>
          <a:p>
            <a:r>
              <a:rPr lang="en-US" sz="2800" dirty="0" smtClean="0"/>
              <a:t>Instructor additions to syllabus</a:t>
            </a:r>
          </a:p>
          <a:p>
            <a:pPr lvl="1"/>
            <a:r>
              <a:rPr lang="en-US" sz="2800" dirty="0" smtClean="0"/>
              <a:t>Add policies to General Information, i.e., attendance, plagiarism</a:t>
            </a:r>
          </a:p>
          <a:p>
            <a:pPr lvl="1"/>
            <a:r>
              <a:rPr lang="en-US" sz="2800" dirty="0" smtClean="0"/>
              <a:t>Add weekly class schedule with dates</a:t>
            </a:r>
          </a:p>
          <a:p>
            <a:pPr lvl="1"/>
            <a:r>
              <a:rPr lang="en-US" sz="2800" dirty="0" smtClean="0"/>
              <a:t>Add assignments and rubrics</a:t>
            </a:r>
          </a:p>
          <a:p>
            <a:pPr lvl="1"/>
            <a:r>
              <a:rPr lang="en-US" sz="3000" dirty="0" smtClean="0"/>
              <a:t>Add contact information: use Barry email!</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smtClean="0"/>
              <a:t>A rubric is an evaluation tool that measures the level which a student meets in an assignment.</a:t>
            </a:r>
          </a:p>
          <a:p>
            <a:r>
              <a:rPr lang="en-US" sz="3200" dirty="0" smtClean="0"/>
              <a:t>Rubrics assist the student and the instructor by clarifying the objectives of the assignment.</a:t>
            </a:r>
          </a:p>
          <a:p>
            <a:pPr marL="228600" lvl="1">
              <a:buClrTx/>
            </a:pPr>
            <a:r>
              <a:rPr lang="en-US" sz="2600" dirty="0" smtClean="0">
                <a:hlinkClick r:id="rId2"/>
              </a:rPr>
              <a:t>http://course1.winona.edu/shatfield/air/rubrics.htm</a:t>
            </a:r>
            <a:r>
              <a:rPr lang="en-US" sz="2600" dirty="0" smtClean="0"/>
              <a:t>  (from AALHE) Association for the Assessment of Learning in Higher Education</a:t>
            </a:r>
          </a:p>
          <a:p>
            <a:pPr marL="228600" lvl="1">
              <a:buClrTx/>
            </a:pPr>
            <a:endParaRPr lang="en-US" sz="2600" dirty="0" smtClean="0"/>
          </a:p>
          <a:p>
            <a:endParaRPr lang="en-US" sz="3200" dirty="0" smtClean="0"/>
          </a:p>
        </p:txBody>
      </p:sp>
      <p:sp>
        <p:nvSpPr>
          <p:cNvPr id="3" name="Title 2"/>
          <p:cNvSpPr>
            <a:spLocks noGrp="1"/>
          </p:cNvSpPr>
          <p:nvPr>
            <p:ph type="title"/>
          </p:nvPr>
        </p:nvSpPr>
        <p:spPr>
          <a:xfrm>
            <a:off x="320040" y="457200"/>
            <a:ext cx="8503920" cy="1143000"/>
          </a:xfrm>
        </p:spPr>
        <p:txBody>
          <a:bodyPr/>
          <a:lstStyle/>
          <a:p>
            <a:pPr algn="ctr"/>
            <a:r>
              <a:rPr lang="en-US" b="0" dirty="0" smtClean="0"/>
              <a:t>RUBRICS</a:t>
            </a:r>
            <a:endParaRPr lang="en-US"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Face to Face &amp; Online Grading Rubrics and Assessment Logs</a:t>
            </a:r>
            <a:endParaRPr lang="en-US" dirty="0"/>
          </a:p>
        </p:txBody>
      </p:sp>
      <p:sp>
        <p:nvSpPr>
          <p:cNvPr id="3" name="Content Placeholder 2"/>
          <p:cNvSpPr>
            <a:spLocks noGrp="1"/>
          </p:cNvSpPr>
          <p:nvPr>
            <p:ph idx="1"/>
          </p:nvPr>
        </p:nvSpPr>
        <p:spPr/>
        <p:txBody>
          <a:bodyPr/>
          <a:lstStyle/>
          <a:p>
            <a:r>
              <a:rPr lang="en-US" dirty="0" smtClean="0"/>
              <a:t>Faculty who are assigned to teach a distribution course  will find in their master syllabus a general education/distribution learning outcomes statement, an embedded assignment, and a grading rubric.  Faculty should not change or alter these items.</a:t>
            </a:r>
          </a:p>
          <a:p>
            <a:r>
              <a:rPr lang="en-US" dirty="0" smtClean="0"/>
              <a:t>An </a:t>
            </a:r>
            <a:r>
              <a:rPr lang="en-US" i="1" dirty="0" smtClean="0"/>
              <a:t>embedded assignment </a:t>
            </a:r>
            <a:r>
              <a:rPr lang="en-US" dirty="0" smtClean="0"/>
              <a:t>is one which is relevant to the course and specifically designed to address the outcome.  For example, this assignment could be the researching and writing of a paper on a topic, which is relevant to that outcome.  At the end of the session in which a distribution course is taught, the instructor will receive an assessment log along with completion and submission instructions.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Assessment Logs</a:t>
            </a:r>
            <a:endParaRPr lang="en-US" dirty="0"/>
          </a:p>
        </p:txBody>
      </p:sp>
      <p:sp>
        <p:nvSpPr>
          <p:cNvPr id="5" name="Content Placeholder 4"/>
          <p:cNvSpPr>
            <a:spLocks noGrp="1"/>
          </p:cNvSpPr>
          <p:nvPr>
            <p:ph idx="1"/>
          </p:nvPr>
        </p:nvSpPr>
        <p:spPr/>
        <p:txBody>
          <a:bodyPr>
            <a:normAutofit/>
          </a:bodyPr>
          <a:lstStyle/>
          <a:p>
            <a:r>
              <a:rPr lang="en-US" dirty="0" smtClean="0"/>
              <a:t>As noted an the previous slides, each course should have an embedded assignment which is scored by a standardized rubric</a:t>
            </a:r>
          </a:p>
          <a:p>
            <a:r>
              <a:rPr lang="en-US" dirty="0" smtClean="0"/>
              <a:t>The rubric scores will need to be tallied and submitted in a log (to be provided) at the end of each term</a:t>
            </a:r>
          </a:p>
          <a:p>
            <a:r>
              <a:rPr lang="en-US" dirty="0" smtClean="0"/>
              <a:t>An email will be sent in week 6 with the log template and instructions for submitting the log</a:t>
            </a:r>
          </a:p>
          <a:p>
            <a:r>
              <a:rPr lang="en-US" dirty="0" smtClean="0"/>
              <a:t>Logs are then to be submitted to the email account </a:t>
            </a:r>
            <a:r>
              <a:rPr lang="en-US" dirty="0" smtClean="0">
                <a:hlinkClick r:id="rId2"/>
              </a:rPr>
              <a:t>aceassessments@barry.edu</a:t>
            </a:r>
            <a:r>
              <a:rPr lang="en-US" dirty="0" smtClean="0"/>
              <a:t> by the end of the term</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700"/>
          </a:xfrm>
        </p:spPr>
        <p:txBody>
          <a:bodyPr/>
          <a:lstStyle/>
          <a:p>
            <a:r>
              <a:rPr lang="en-US" dirty="0" smtClean="0"/>
              <a:t>Rubrics explain to students why they earned the grade assigned.</a:t>
            </a:r>
          </a:p>
          <a:p>
            <a:pPr>
              <a:buNone/>
            </a:pPr>
            <a:endParaRPr lang="en-US" dirty="0" smtClean="0"/>
          </a:p>
          <a:p>
            <a:pPr>
              <a:buNone/>
            </a:pPr>
            <a:r>
              <a:rPr lang="en-US" dirty="0" smtClean="0"/>
              <a:t>                   Participation Rubric</a:t>
            </a:r>
          </a:p>
          <a:p>
            <a:pPr>
              <a:buNone/>
            </a:pPr>
            <a:endParaRPr lang="en-US" dirty="0" smtClean="0"/>
          </a:p>
          <a:p>
            <a:pPr>
              <a:buNone/>
            </a:pPr>
            <a:endParaRPr lang="en-US" dirty="0"/>
          </a:p>
        </p:txBody>
      </p:sp>
      <p:sp>
        <p:nvSpPr>
          <p:cNvPr id="3" name="Title 2"/>
          <p:cNvSpPr>
            <a:spLocks noGrp="1"/>
          </p:cNvSpPr>
          <p:nvPr>
            <p:ph type="title"/>
          </p:nvPr>
        </p:nvSpPr>
        <p:spPr>
          <a:xfrm>
            <a:off x="457200" y="274638"/>
            <a:ext cx="8229600" cy="1020762"/>
          </a:xfrm>
        </p:spPr>
        <p:txBody>
          <a:bodyPr/>
          <a:lstStyle/>
          <a:p>
            <a:pPr algn="ctr"/>
            <a:r>
              <a:rPr lang="en-US" b="0" dirty="0" smtClean="0"/>
              <a:t>Rubrics</a:t>
            </a:r>
            <a:endParaRPr lang="en-US" b="0" dirty="0"/>
          </a:p>
        </p:txBody>
      </p:sp>
      <p:graphicFrame>
        <p:nvGraphicFramePr>
          <p:cNvPr id="4" name="Table 3"/>
          <p:cNvGraphicFramePr>
            <a:graphicFrameLocks noGrp="1"/>
          </p:cNvGraphicFramePr>
          <p:nvPr/>
        </p:nvGraphicFramePr>
        <p:xfrm>
          <a:off x="685800" y="3200399"/>
          <a:ext cx="7772400" cy="3205481"/>
        </p:xfrm>
        <a:graphic>
          <a:graphicData uri="http://schemas.openxmlformats.org/drawingml/2006/table">
            <a:tbl>
              <a:tblPr firstRow="1" bandRow="1">
                <a:tableStyleId>{5C22544A-7EE6-4342-B048-85BDC9FD1C3A}</a:tableStyleId>
              </a:tblPr>
              <a:tblGrid>
                <a:gridCol w="1295400"/>
                <a:gridCol w="1676400"/>
                <a:gridCol w="457200"/>
                <a:gridCol w="1981200"/>
                <a:gridCol w="533400"/>
                <a:gridCol w="1828800"/>
              </a:tblGrid>
              <a:tr h="389351">
                <a:tc>
                  <a:txBody>
                    <a:bodyPr/>
                    <a:lstStyle/>
                    <a:p>
                      <a:pPr algn="ctr"/>
                      <a:r>
                        <a:rPr lang="en-US" b="0" dirty="0" smtClean="0"/>
                        <a:t>Criteria</a:t>
                      </a:r>
                      <a:endParaRPr lang="en-US" b="0" dirty="0"/>
                    </a:p>
                  </a:txBody>
                  <a:tcPr/>
                </a:tc>
                <a:tc>
                  <a:txBody>
                    <a:bodyPr/>
                    <a:lstStyle/>
                    <a:p>
                      <a:pPr algn="ctr"/>
                      <a:r>
                        <a:rPr lang="en-US" b="0" dirty="0" smtClean="0"/>
                        <a:t>5</a:t>
                      </a:r>
                      <a:endParaRPr lang="en-US" b="0" dirty="0"/>
                    </a:p>
                  </a:txBody>
                  <a:tcPr/>
                </a:tc>
                <a:tc>
                  <a:txBody>
                    <a:bodyPr/>
                    <a:lstStyle/>
                    <a:p>
                      <a:pPr algn="ctr"/>
                      <a:r>
                        <a:rPr lang="en-US" b="0" dirty="0" smtClean="0"/>
                        <a:t>4</a:t>
                      </a:r>
                      <a:endParaRPr lang="en-US" b="0" dirty="0"/>
                    </a:p>
                  </a:txBody>
                  <a:tcPr/>
                </a:tc>
                <a:tc>
                  <a:txBody>
                    <a:bodyPr/>
                    <a:lstStyle/>
                    <a:p>
                      <a:pPr algn="ctr"/>
                      <a:r>
                        <a:rPr lang="en-US" b="0" dirty="0" smtClean="0"/>
                        <a:t>3</a:t>
                      </a:r>
                      <a:endParaRPr lang="en-US" b="0" dirty="0"/>
                    </a:p>
                  </a:txBody>
                  <a:tcPr/>
                </a:tc>
                <a:tc>
                  <a:txBody>
                    <a:bodyPr/>
                    <a:lstStyle/>
                    <a:p>
                      <a:pPr algn="ctr"/>
                      <a:r>
                        <a:rPr lang="en-US" b="0" dirty="0" smtClean="0"/>
                        <a:t>2</a:t>
                      </a:r>
                      <a:endParaRPr lang="en-US" b="0" dirty="0"/>
                    </a:p>
                  </a:txBody>
                  <a:tcPr/>
                </a:tc>
                <a:tc>
                  <a:txBody>
                    <a:bodyPr/>
                    <a:lstStyle/>
                    <a:p>
                      <a:pPr algn="ctr"/>
                      <a:r>
                        <a:rPr lang="en-US" b="0" dirty="0" smtClean="0"/>
                        <a:t>1</a:t>
                      </a:r>
                      <a:endParaRPr lang="en-US" b="0" dirty="0"/>
                    </a:p>
                  </a:txBody>
                  <a:tcPr/>
                </a:tc>
              </a:tr>
              <a:tr h="608028">
                <a:tc>
                  <a:txBody>
                    <a:bodyPr/>
                    <a:lstStyle/>
                    <a:p>
                      <a:r>
                        <a:rPr lang="en-US" sz="1000" dirty="0" smtClean="0"/>
                        <a:t>Attendance/</a:t>
                      </a:r>
                    </a:p>
                    <a:p>
                      <a:r>
                        <a:rPr lang="en-US" sz="1000" dirty="0" smtClean="0"/>
                        <a:t>Punctuality</a:t>
                      </a:r>
                    </a:p>
                    <a:p>
                      <a:r>
                        <a:rPr lang="en-US" sz="1000" dirty="0" smtClean="0"/>
                        <a:t>Score________</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kern="1200" dirty="0" smtClean="0">
                          <a:solidFill>
                            <a:schemeClr val="dk1"/>
                          </a:solidFill>
                          <a:latin typeface="+mn-lt"/>
                          <a:ea typeface="+mn-ea"/>
                          <a:cs typeface="+mn-cs"/>
                        </a:rPr>
                        <a:t>Attended all classes; arrived to class on time and stayed for entire sessions; returned from breaks promptly.</a:t>
                      </a:r>
                    </a:p>
                  </a:txBody>
                  <a:tcPr/>
                </a:tc>
                <a:tc>
                  <a:txBody>
                    <a:bodyPr/>
                    <a:lstStyle/>
                    <a:p>
                      <a:endParaRPr lang="en-US" dirty="0"/>
                    </a:p>
                  </a:txBody>
                  <a:tcPr/>
                </a:tc>
                <a:tc>
                  <a:txBody>
                    <a:bodyPr/>
                    <a:lstStyle/>
                    <a:p>
                      <a:r>
                        <a:rPr kumimoji="0" lang="en-US" sz="800" kern="1200" dirty="0" smtClean="0">
                          <a:solidFill>
                            <a:schemeClr val="dk1"/>
                          </a:solidFill>
                          <a:latin typeface="+mn-lt"/>
                          <a:ea typeface="+mn-ea"/>
                          <a:cs typeface="+mn-cs"/>
                        </a:rPr>
                        <a:t>Attended most classes and stayed for entire sessions; occasionally late to class, and returning from breaks.</a:t>
                      </a:r>
                      <a:endParaRPr lang="en-US" sz="800" dirty="0"/>
                    </a:p>
                  </a:txBody>
                  <a:tcPr/>
                </a:tc>
                <a:tc>
                  <a:txBody>
                    <a:bodyPr/>
                    <a:lstStyle/>
                    <a:p>
                      <a:endParaRPr lang="en-US"/>
                    </a:p>
                  </a:txBody>
                  <a:tcPr/>
                </a:tc>
                <a:tc>
                  <a:txBody>
                    <a:bodyPr/>
                    <a:lstStyle/>
                    <a:p>
                      <a:r>
                        <a:rPr kumimoji="0" lang="en-US" sz="800" kern="1200" dirty="0" smtClean="0">
                          <a:solidFill>
                            <a:schemeClr val="dk1"/>
                          </a:solidFill>
                          <a:latin typeface="+mn-lt"/>
                          <a:ea typeface="+mn-ea"/>
                          <a:cs typeface="+mn-cs"/>
                        </a:rPr>
                        <a:t>Missed several classes and/or did not stay for entire class sessions; always late to class, late returning from breaks.</a:t>
                      </a:r>
                      <a:endParaRPr lang="en-US" sz="800" dirty="0"/>
                    </a:p>
                  </a:txBody>
                  <a:tcPr/>
                </a:tc>
              </a:tr>
              <a:tr h="736034">
                <a:tc>
                  <a:txBody>
                    <a:bodyPr/>
                    <a:lstStyle/>
                    <a:p>
                      <a:r>
                        <a:rPr lang="en-US" sz="1000" dirty="0" smtClean="0"/>
                        <a:t>Engagement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Score________</a:t>
                      </a:r>
                    </a:p>
                    <a:p>
                      <a:endParaRPr lang="en-US" sz="1000" dirty="0"/>
                    </a:p>
                  </a:txBody>
                  <a:tcPr/>
                </a:tc>
                <a:tc>
                  <a:txBody>
                    <a:bodyPr/>
                    <a:lstStyle/>
                    <a:p>
                      <a:r>
                        <a:rPr kumimoji="0" lang="en-US" sz="800" kern="1200" dirty="0" smtClean="0">
                          <a:solidFill>
                            <a:schemeClr val="dk1"/>
                          </a:solidFill>
                          <a:latin typeface="+mn-lt"/>
                          <a:ea typeface="+mn-ea"/>
                          <a:cs typeface="+mn-cs"/>
                        </a:rPr>
                        <a:t>Actively involved, paid attention to what was said, took notes, volunteered ideas</a:t>
                      </a:r>
                      <a:endParaRPr lang="en-US" sz="800" dirty="0"/>
                    </a:p>
                  </a:txBody>
                  <a:tcPr/>
                </a:tc>
                <a:tc>
                  <a:txBody>
                    <a:bodyPr/>
                    <a:lstStyle/>
                    <a:p>
                      <a:endParaRPr lang="en-US"/>
                    </a:p>
                  </a:txBody>
                  <a:tcPr/>
                </a:tc>
                <a:tc>
                  <a:txBody>
                    <a:bodyPr/>
                    <a:lstStyle/>
                    <a:p>
                      <a:r>
                        <a:rPr kumimoji="0" lang="en-US" sz="800" kern="1200" dirty="0" smtClean="0">
                          <a:solidFill>
                            <a:schemeClr val="dk1"/>
                          </a:solidFill>
                          <a:latin typeface="+mn-lt"/>
                          <a:ea typeface="+mn-ea"/>
                          <a:cs typeface="+mn-cs"/>
                        </a:rPr>
                        <a:t>Usually attentive, took some notes, offered a few ideas, seemed to be a day dreamer at times</a:t>
                      </a:r>
                      <a:endParaRPr lang="en-US" sz="800" dirty="0"/>
                    </a:p>
                  </a:txBody>
                  <a:tcPr/>
                </a:tc>
                <a:tc>
                  <a:txBody>
                    <a:bodyPr/>
                    <a:lstStyle/>
                    <a:p>
                      <a:endParaRPr lang="en-US"/>
                    </a:p>
                  </a:txBody>
                  <a:tcPr/>
                </a:tc>
                <a:tc>
                  <a:txBody>
                    <a:bodyPr/>
                    <a:lstStyle/>
                    <a:p>
                      <a:r>
                        <a:rPr kumimoji="0" lang="en-US" sz="800" kern="1200" dirty="0" smtClean="0">
                          <a:solidFill>
                            <a:schemeClr val="dk1"/>
                          </a:solidFill>
                          <a:latin typeface="+mn-lt"/>
                          <a:ea typeface="+mn-ea"/>
                          <a:cs typeface="+mn-cs"/>
                        </a:rPr>
                        <a:t>Disinterested, bored with comments, joined in only when made to; carried on side conversations during class discussions.</a:t>
                      </a:r>
                      <a:endParaRPr lang="en-US" sz="800" dirty="0"/>
                    </a:p>
                  </a:txBody>
                  <a:tcPr/>
                </a:tc>
              </a:tr>
              <a:tr h="736034">
                <a:tc>
                  <a:txBody>
                    <a:bodyPr/>
                    <a:lstStyle/>
                    <a:p>
                      <a:r>
                        <a:rPr lang="en-US" sz="1000" dirty="0" smtClean="0"/>
                        <a:t>Discussion/</a:t>
                      </a:r>
                    </a:p>
                    <a:p>
                      <a:r>
                        <a:rPr lang="en-US" sz="1000" dirty="0" smtClean="0"/>
                        <a:t>Leadership</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Score________</a:t>
                      </a:r>
                    </a:p>
                    <a:p>
                      <a:endParaRPr lang="en-US" sz="1000" dirty="0"/>
                    </a:p>
                  </a:txBody>
                  <a:tcPr/>
                </a:tc>
                <a:tc>
                  <a:txBody>
                    <a:bodyPr/>
                    <a:lstStyle/>
                    <a:p>
                      <a:r>
                        <a:rPr kumimoji="0" lang="en-US" sz="800" kern="1200" dirty="0" smtClean="0">
                          <a:solidFill>
                            <a:schemeClr val="dk1"/>
                          </a:solidFill>
                          <a:latin typeface="+mn-lt"/>
                          <a:ea typeface="+mn-ea"/>
                          <a:cs typeface="+mn-cs"/>
                        </a:rPr>
                        <a:t>Willingly provided thoughtful, pertinent comments in groups and class discussions.</a:t>
                      </a:r>
                      <a:endParaRPr lang="en-US" sz="800" dirty="0"/>
                    </a:p>
                  </a:txBody>
                  <a:tcPr/>
                </a:tc>
                <a:tc>
                  <a:txBody>
                    <a:bodyPr/>
                    <a:lstStyle/>
                    <a:p>
                      <a:endParaRPr lang="en-US"/>
                    </a:p>
                  </a:txBody>
                  <a:tcPr/>
                </a:tc>
                <a:tc>
                  <a:txBody>
                    <a:bodyPr/>
                    <a:lstStyle/>
                    <a:p>
                      <a:r>
                        <a:rPr kumimoji="0" lang="en-US" sz="800" kern="1200" dirty="0" smtClean="0">
                          <a:solidFill>
                            <a:schemeClr val="dk1"/>
                          </a:solidFill>
                          <a:latin typeface="+mn-lt"/>
                          <a:ea typeface="+mn-ea"/>
                          <a:cs typeface="+mn-cs"/>
                        </a:rPr>
                        <a:t>Occasionally made comments if asked.  Occasionally took a leadership role.</a:t>
                      </a:r>
                      <a:endParaRPr lang="en-US" sz="800" dirty="0"/>
                    </a:p>
                  </a:txBody>
                  <a:tcPr/>
                </a:tc>
                <a:tc>
                  <a:txBody>
                    <a:bodyPr/>
                    <a:lstStyle/>
                    <a:p>
                      <a:endParaRPr lang="en-US"/>
                    </a:p>
                  </a:txBody>
                  <a:tcPr/>
                </a:tc>
                <a:tc>
                  <a:txBody>
                    <a:bodyPr/>
                    <a:lstStyle/>
                    <a:p>
                      <a:r>
                        <a:rPr kumimoji="0" lang="en-US" sz="800" kern="1200" dirty="0" smtClean="0">
                          <a:solidFill>
                            <a:schemeClr val="dk1"/>
                          </a:solidFill>
                          <a:latin typeface="+mn-lt"/>
                          <a:ea typeface="+mn-ea"/>
                          <a:cs typeface="+mn-cs"/>
                        </a:rPr>
                        <a:t>Spoke as little as necessary, offered few ideas, let others supply ideas.</a:t>
                      </a:r>
                      <a:endParaRPr lang="en-US" sz="800" dirty="0"/>
                    </a:p>
                  </a:txBody>
                  <a:tcPr/>
                </a:tc>
              </a:tr>
              <a:tr h="736034">
                <a:tc>
                  <a:txBody>
                    <a:bodyPr/>
                    <a:lstStyle/>
                    <a:p>
                      <a:r>
                        <a:rPr lang="en-US" sz="1000" dirty="0" smtClean="0"/>
                        <a:t>Active Learner and Teacher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Score________</a:t>
                      </a:r>
                    </a:p>
                    <a:p>
                      <a:endParaRPr lang="en-US" sz="1000" dirty="0"/>
                    </a:p>
                  </a:txBody>
                  <a:tcPr/>
                </a:tc>
                <a:tc>
                  <a:txBody>
                    <a:bodyPr/>
                    <a:lstStyle/>
                    <a:p>
                      <a:r>
                        <a:rPr kumimoji="0" lang="en-US" sz="800" kern="1200" dirty="0" smtClean="0">
                          <a:solidFill>
                            <a:schemeClr val="dk1"/>
                          </a:solidFill>
                          <a:latin typeface="+mn-lt"/>
                          <a:ea typeface="+mn-ea"/>
                          <a:cs typeface="+mn-cs"/>
                        </a:rPr>
                        <a:t>Prepared, read material, completed course assignments; welcomed new ideas; regularly asked questions.</a:t>
                      </a:r>
                      <a:endParaRPr lang="en-US" sz="800" dirty="0"/>
                    </a:p>
                  </a:txBody>
                  <a:tcPr/>
                </a:tc>
                <a:tc>
                  <a:txBody>
                    <a:bodyPr/>
                    <a:lstStyle/>
                    <a:p>
                      <a:endParaRPr lang="en-US" sz="800" dirty="0"/>
                    </a:p>
                  </a:txBody>
                  <a:tcPr/>
                </a:tc>
                <a:tc>
                  <a:txBody>
                    <a:bodyPr/>
                    <a:lstStyle/>
                    <a:p>
                      <a:r>
                        <a:rPr kumimoji="0" lang="en-US" sz="800" kern="1200" dirty="0" smtClean="0">
                          <a:solidFill>
                            <a:schemeClr val="dk1"/>
                          </a:solidFill>
                          <a:latin typeface="+mn-lt"/>
                          <a:ea typeface="+mn-ea"/>
                          <a:cs typeface="+mn-cs"/>
                        </a:rPr>
                        <a:t>Generally prepared, read most assignments, completed course work, sometimes asked questions.</a:t>
                      </a:r>
                      <a:endParaRPr lang="en-US" sz="800" dirty="0"/>
                    </a:p>
                  </a:txBody>
                  <a:tcPr/>
                </a:tc>
                <a:tc>
                  <a:txBody>
                    <a:bodyPr/>
                    <a:lstStyle/>
                    <a:p>
                      <a:endParaRPr lang="en-US"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kern="1200" dirty="0" smtClean="0">
                          <a:solidFill>
                            <a:schemeClr val="dk1"/>
                          </a:solidFill>
                          <a:latin typeface="+mn-lt"/>
                          <a:ea typeface="+mn-ea"/>
                          <a:cs typeface="+mn-cs"/>
                        </a:rPr>
                        <a:t>Failed to read material, put off course work, failed to reflect on ideas, failed to question new concepts.</a:t>
                      </a:r>
                    </a:p>
                    <a:p>
                      <a:endParaRPr lang="en-US" sz="800"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343400"/>
            <a:ext cx="6918960" cy="1295400"/>
          </a:xfrm>
        </p:spPr>
        <p:txBody>
          <a:bodyPr/>
          <a:lstStyle/>
          <a:p>
            <a:r>
              <a:rPr lang="en-US" dirty="0" smtClean="0"/>
              <a:t>Welcome to Barry University!!</a:t>
            </a:r>
            <a:endParaRPr lang="en-US" dirty="0"/>
          </a:p>
        </p:txBody>
      </p:sp>
      <p:sp>
        <p:nvSpPr>
          <p:cNvPr id="3" name="Subtitle 2"/>
          <p:cNvSpPr>
            <a:spLocks noGrp="1"/>
          </p:cNvSpPr>
          <p:nvPr>
            <p:ph type="subTitle" idx="1"/>
          </p:nvPr>
        </p:nvSpPr>
        <p:spPr>
          <a:xfrm>
            <a:off x="2514600" y="5791200"/>
            <a:ext cx="3657600" cy="811306"/>
          </a:xfrm>
        </p:spPr>
        <p:txBody>
          <a:bodyPr>
            <a:normAutofit fontScale="62500" lnSpcReduction="20000"/>
          </a:bodyPr>
          <a:lstStyle/>
          <a:p>
            <a:r>
              <a:rPr lang="en-US" sz="4400" dirty="0" smtClean="0"/>
              <a:t>a</a:t>
            </a:r>
            <a:r>
              <a:rPr lang="en-US" sz="4400" smtClean="0"/>
              <a:t>nd </a:t>
            </a:r>
            <a:r>
              <a:rPr lang="en-US" sz="4400" u="sng" smtClean="0"/>
              <a:t>Thank You </a:t>
            </a:r>
            <a:r>
              <a:rPr lang="en-US" sz="4400" dirty="0" smtClean="0"/>
              <a:t>for all you </a:t>
            </a:r>
            <a:r>
              <a:rPr lang="en-US" sz="4400" smtClean="0"/>
              <a:t>do!!!</a:t>
            </a:r>
            <a:endParaRPr lang="en-US" dirty="0"/>
          </a:p>
        </p:txBody>
      </p:sp>
      <p:pic>
        <p:nvPicPr>
          <p:cNvPr id="48130" name="Picture 2" descr="http://www.barry.edu/universityrelations/downloads/images-large/Tower.jpg"/>
          <p:cNvPicPr>
            <a:picLocks noChangeAspect="1" noChangeArrowheads="1"/>
          </p:cNvPicPr>
          <p:nvPr/>
        </p:nvPicPr>
        <p:blipFill>
          <a:blip r:embed="rId2" cstate="print"/>
          <a:srcRect/>
          <a:stretch>
            <a:fillRect/>
          </a:stretch>
        </p:blipFill>
        <p:spPr bwMode="auto">
          <a:xfrm>
            <a:off x="1447800" y="-457200"/>
            <a:ext cx="6382906" cy="420860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u="sng" dirty="0" smtClean="0"/>
              <a:t>PACE Philosophy</a:t>
            </a:r>
            <a:br>
              <a:rPr lang="en-US" sz="5400" b="1" u="sng" dirty="0" smtClean="0"/>
            </a:br>
            <a:r>
              <a:rPr lang="en-US" sz="5400" b="1" u="sng" dirty="0" smtClean="0"/>
              <a:t/>
            </a:r>
            <a:br>
              <a:rPr lang="en-US" sz="5400" b="1" u="sng" dirty="0" smtClean="0"/>
            </a:br>
            <a:r>
              <a:rPr lang="en-US" sz="5400" b="1" u="sng" dirty="0" smtClean="0"/>
              <a:t/>
            </a:r>
            <a:br>
              <a:rPr lang="en-US" sz="5400" b="1" u="sng" dirty="0" smtClean="0"/>
            </a:br>
            <a:r>
              <a:rPr lang="en-US" sz="5400" b="1" u="sng" dirty="0" smtClean="0"/>
              <a:t/>
            </a:r>
            <a:br>
              <a:rPr lang="en-US" sz="5400" b="1" u="sng" dirty="0" smtClean="0"/>
            </a:br>
            <a:endParaRPr lang="en-US" sz="5400" b="1" u="sng" dirty="0"/>
          </a:p>
        </p:txBody>
      </p:sp>
      <p:sp>
        <p:nvSpPr>
          <p:cNvPr id="3" name="Content Placeholder 2"/>
          <p:cNvSpPr>
            <a:spLocks noGrp="1"/>
          </p:cNvSpPr>
          <p:nvPr>
            <p:ph idx="1"/>
          </p:nvPr>
        </p:nvSpPr>
        <p:spPr>
          <a:xfrm>
            <a:off x="838200" y="1295400"/>
            <a:ext cx="7467600" cy="3810000"/>
          </a:xfrm>
        </p:spPr>
        <p:txBody>
          <a:bodyPr>
            <a:normAutofit fontScale="85000" lnSpcReduction="10000"/>
          </a:bodyPr>
          <a:lstStyle/>
          <a:p>
            <a:pPr>
              <a:buNone/>
            </a:pPr>
            <a:r>
              <a:rPr lang="en-US" dirty="0" smtClean="0"/>
              <a:t>	</a:t>
            </a:r>
            <a:r>
              <a:rPr lang="en-US" sz="2800" dirty="0" smtClean="0"/>
              <a:t>The School of  Professional and Career Education  (PACE)supports the Barry Mission by addressing the unique needs of adult learners. PACE recognizes the rich experience adult learners bring to the classroom by incorporating that experience into the curriculum. PACE provides adult learners with research tools and analytical strategies with which to connect their experience to a broader body of knowledge and truth. Finally, PACE encourages adult learners to apply what they learn in the classroom to real-world solutions in their careers, their families, and their communities.</a:t>
            </a:r>
          </a:p>
          <a:p>
            <a:pPr>
              <a:buNone/>
            </a:pPr>
            <a:endParaRPr lang="en-US" sz="2800" dirty="0" smtClean="0"/>
          </a:p>
          <a:p>
            <a:pPr>
              <a:buNone/>
            </a:pPr>
            <a:endParaRPr lang="en-US" sz="280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Adults as Learners</a:t>
            </a:r>
            <a:endParaRPr lang="en-US" dirty="0"/>
          </a:p>
        </p:txBody>
      </p:sp>
      <p:sp>
        <p:nvSpPr>
          <p:cNvPr id="3" name="Content Placeholder 2"/>
          <p:cNvSpPr>
            <a:spLocks noGrp="1"/>
          </p:cNvSpPr>
          <p:nvPr>
            <p:ph idx="1"/>
          </p:nvPr>
        </p:nvSpPr>
        <p:spPr/>
        <p:txBody>
          <a:bodyPr/>
          <a:lstStyle/>
          <a:p>
            <a:r>
              <a:rPr lang="en-US" dirty="0" smtClean="0"/>
              <a:t>Adults are autonomous and self directed. They must be involved in the learning process.</a:t>
            </a:r>
          </a:p>
          <a:p>
            <a:r>
              <a:rPr lang="en-US" dirty="0" smtClean="0"/>
              <a:t>Adults have a foundation of life experiences and knowledge. They need to connect learning to this experience base.</a:t>
            </a:r>
          </a:p>
          <a:p>
            <a:r>
              <a:rPr lang="en-US" dirty="0" smtClean="0"/>
              <a:t>Adults are goal oriented. </a:t>
            </a:r>
          </a:p>
          <a:p>
            <a:r>
              <a:rPr lang="en-US" dirty="0" smtClean="0"/>
              <a:t>Adults are practical. How will this class and learning be useful to them?</a:t>
            </a:r>
          </a:p>
          <a:p>
            <a:r>
              <a:rPr lang="en-US" dirty="0" smtClean="0"/>
              <a:t>Adults are relevancy oriented. Identify objectives for them.</a:t>
            </a:r>
          </a:p>
          <a:p>
            <a:r>
              <a:rPr lang="en-US" dirty="0" smtClean="0"/>
              <a:t>Adults need to be shown respect. Acknowledge their experience and who they are. Let them voice their opinions.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much rehire paperwork?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As the cauldron of regulatory and audit compliance churns, many of you may be asking… </a:t>
            </a:r>
            <a:r>
              <a:rPr lang="en-US" b="1" dirty="0" smtClean="0"/>
              <a:t>Why does HR need all that paperwork?</a:t>
            </a:r>
            <a:r>
              <a:rPr lang="en-US" dirty="0" smtClean="0"/>
              <a:t> New hire forms, I-9 documentation, background checks, etc? There is a mountain of regulatory and audit trail compliance for organizations to adhere to. Barry University is not immune from these regulations. By law we are required to ensure we have all paperwork in place and all new hires meet all eligibility requirements prior to the employee’s start date. Violations of these regulatory requirements could put the institution at risk for significant fines, regulatory audits and increased regulatory scrutiny.</a:t>
            </a:r>
          </a:p>
          <a:p>
            <a:r>
              <a:rPr lang="en-US" dirty="0" smtClean="0"/>
              <a:t>If you have questions about the hiring process, regulations around employment, interviewing or Human Resources in general please feel free to reach out to your designated HR representative or Erin Keith, Director of Employment. </a:t>
            </a:r>
          </a:p>
          <a:p>
            <a:r>
              <a:rPr lang="en-US" dirty="0" smtClean="0"/>
              <a:t>Please be assured Human Resources is here to support your areas needs while still maintaining our regulatory compliance and audit requirements.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b="1" i="1" dirty="0" smtClean="0"/>
              <a:t>The PACE learning model is built on:</a:t>
            </a:r>
            <a:br>
              <a:rPr lang="en-US" b="1" i="1" dirty="0" smtClean="0"/>
            </a:br>
            <a:endParaRPr lang="en-US" b="1" i="1" dirty="0"/>
          </a:p>
        </p:txBody>
      </p:sp>
      <p:sp>
        <p:nvSpPr>
          <p:cNvPr id="3" name="Content Placeholder 2"/>
          <p:cNvSpPr>
            <a:spLocks noGrp="1"/>
          </p:cNvSpPr>
          <p:nvPr>
            <p:ph idx="1"/>
          </p:nvPr>
        </p:nvSpPr>
        <p:spPr>
          <a:xfrm>
            <a:off x="990600" y="1371600"/>
            <a:ext cx="7315200" cy="3962400"/>
          </a:xfrm>
        </p:spPr>
        <p:txBody>
          <a:bodyPr/>
          <a:lstStyle/>
          <a:p>
            <a:r>
              <a:rPr lang="en-US" sz="3600" dirty="0" smtClean="0"/>
              <a:t> principles grounded in the Barry University and PACE mission and core commitments, </a:t>
            </a:r>
          </a:p>
          <a:p>
            <a:r>
              <a:rPr lang="en-US" sz="3600" dirty="0" smtClean="0"/>
              <a:t> research and best practice on adult student learning needs. </a:t>
            </a:r>
          </a:p>
          <a:p>
            <a:pPr>
              <a:buNone/>
            </a:pPr>
            <a:endParaRPr lang="en-US" dirty="0"/>
          </a:p>
        </p:txBody>
      </p:sp>
      <p:pic>
        <p:nvPicPr>
          <p:cNvPr id="11266" name="Picture 2" descr="http://t1.gstatic.com/images?q=tbn:ANd9GcQUSY9P-vB_iqWcgDHfenmqIBZiIU9r7Zdx54vMfSteIjC2mSnoCg"/>
          <p:cNvPicPr>
            <a:picLocks noChangeAspect="1" noChangeArrowheads="1"/>
          </p:cNvPicPr>
          <p:nvPr/>
        </p:nvPicPr>
        <p:blipFill>
          <a:blip r:embed="rId2" cstate="print"/>
          <a:srcRect/>
          <a:stretch>
            <a:fillRect/>
          </a:stretch>
        </p:blipFill>
        <p:spPr bwMode="auto">
          <a:xfrm>
            <a:off x="2895600" y="4419600"/>
            <a:ext cx="2975629" cy="2228851"/>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b="1" i="1" dirty="0" smtClean="0"/>
              <a:t>Each Principle has implications for:</a:t>
            </a:r>
            <a:br>
              <a:rPr lang="en-US" b="1" i="1" dirty="0" smtClean="0"/>
            </a:br>
            <a:endParaRPr lang="en-US" b="1" i="1" dirty="0"/>
          </a:p>
        </p:txBody>
      </p:sp>
      <p:sp>
        <p:nvSpPr>
          <p:cNvPr id="3" name="Content Placeholder 2"/>
          <p:cNvSpPr>
            <a:spLocks noGrp="1"/>
          </p:cNvSpPr>
          <p:nvPr>
            <p:ph idx="1"/>
          </p:nvPr>
        </p:nvSpPr>
        <p:spPr>
          <a:xfrm>
            <a:off x="1524000" y="1524000"/>
            <a:ext cx="7315200" cy="3962400"/>
          </a:xfrm>
        </p:spPr>
        <p:txBody>
          <a:bodyPr>
            <a:normAutofit/>
          </a:bodyPr>
          <a:lstStyle/>
          <a:p>
            <a:r>
              <a:rPr lang="en-US" sz="3200" dirty="0" smtClean="0"/>
              <a:t> Course Design</a:t>
            </a:r>
          </a:p>
          <a:p>
            <a:r>
              <a:rPr lang="en-US" sz="3200" dirty="0" smtClean="0"/>
              <a:t> Faculty practice</a:t>
            </a:r>
          </a:p>
          <a:p>
            <a:r>
              <a:rPr lang="en-US" sz="3200" dirty="0" smtClean="0"/>
              <a:t> Student engagement &amp; responsibility</a:t>
            </a:r>
            <a:endParaRPr lang="en-US" sz="3200" dirty="0"/>
          </a:p>
        </p:txBody>
      </p:sp>
      <p:pic>
        <p:nvPicPr>
          <p:cNvPr id="2050" name="Picture 2"/>
          <p:cNvPicPr>
            <a:picLocks noChangeAspect="1" noChangeArrowheads="1"/>
          </p:cNvPicPr>
          <p:nvPr/>
        </p:nvPicPr>
        <p:blipFill>
          <a:blip r:embed="rId2" cstate="print"/>
          <a:srcRect/>
          <a:stretch>
            <a:fillRect/>
          </a:stretch>
        </p:blipFill>
        <p:spPr bwMode="auto">
          <a:xfrm>
            <a:off x="2590799" y="3505200"/>
            <a:ext cx="4432303" cy="3092286"/>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03920" cy="1143000"/>
          </a:xfrm>
        </p:spPr>
        <p:txBody>
          <a:bodyPr/>
          <a:lstStyle/>
          <a:p>
            <a:pPr algn="ctr"/>
            <a:r>
              <a:rPr lang="en-US" dirty="0" smtClean="0"/>
              <a:t>Classroom Management</a:t>
            </a:r>
            <a:br>
              <a:rPr lang="en-US" dirty="0" smtClean="0"/>
            </a:br>
            <a:r>
              <a:rPr lang="en-US" sz="3600" dirty="0" smtClean="0"/>
              <a:t>Teaching the 4-hour class</a:t>
            </a:r>
            <a:endParaRPr lang="en-US" dirty="0"/>
          </a:p>
        </p:txBody>
      </p:sp>
      <p:sp>
        <p:nvSpPr>
          <p:cNvPr id="3" name="Content Placeholder 2"/>
          <p:cNvSpPr>
            <a:spLocks noGrp="1"/>
          </p:cNvSpPr>
          <p:nvPr>
            <p:ph idx="1"/>
          </p:nvPr>
        </p:nvSpPr>
        <p:spPr>
          <a:xfrm>
            <a:off x="990600" y="1295400"/>
            <a:ext cx="7315200" cy="3962400"/>
          </a:xfrm>
        </p:spPr>
        <p:txBody>
          <a:bodyPr>
            <a:normAutofit fontScale="92500" lnSpcReduction="20000"/>
          </a:bodyPr>
          <a:lstStyle/>
          <a:p>
            <a:pPr lvl="1"/>
            <a:r>
              <a:rPr lang="en-US" sz="3000" dirty="0" smtClean="0"/>
              <a:t>Student tardiness and absenteeism</a:t>
            </a:r>
          </a:p>
          <a:p>
            <a:pPr lvl="1"/>
            <a:r>
              <a:rPr lang="en-US" sz="3000" dirty="0" smtClean="0"/>
              <a:t>Tired and inattentive students - Utilize a variety of activities  and use films to keep students engaged and attentive</a:t>
            </a:r>
          </a:p>
          <a:p>
            <a:pPr lvl="1"/>
            <a:r>
              <a:rPr lang="en-US" sz="3000" dirty="0" smtClean="0"/>
              <a:t>Student requests to end class early</a:t>
            </a:r>
          </a:p>
          <a:p>
            <a:pPr lvl="1"/>
            <a:r>
              <a:rPr lang="en-US" sz="3000" dirty="0" smtClean="0"/>
              <a:t>Students’ use of electronics in the classroom</a:t>
            </a:r>
          </a:p>
          <a:p>
            <a:pPr lvl="1"/>
            <a:r>
              <a:rPr lang="en-US" sz="3000" dirty="0" smtClean="0"/>
              <a:t>Students’ timely purchase of textbooks</a:t>
            </a:r>
          </a:p>
          <a:p>
            <a:pPr lvl="1"/>
            <a:r>
              <a:rPr lang="en-US" sz="3000" dirty="0" smtClean="0"/>
              <a:t>Plagiarism</a:t>
            </a:r>
          </a:p>
          <a:p>
            <a:pPr lvl="1"/>
            <a:endParaRPr lang="en-US" sz="3000" dirty="0" smtClean="0"/>
          </a:p>
          <a:p>
            <a:pPr lvl="1">
              <a:buNone/>
            </a:pPr>
            <a:endParaRPr lang="en-US" sz="3000" dirty="0" smtClean="0"/>
          </a:p>
          <a:p>
            <a:pPr lvl="1">
              <a:buNone/>
            </a:pPr>
            <a:endParaRPr lang="en-US" sz="3000" dirty="0" smtClean="0"/>
          </a:p>
          <a:p>
            <a:pPr lvl="1">
              <a:buNone/>
            </a:pP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 Assist		</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	ACE face-to-face classes must meet for eight class sessions, 4 hours each session, unless special arrangements for a missed  class are made prior through the Assistant Dean for Academic Affairs. </a:t>
            </a:r>
          </a:p>
          <a:p>
            <a:r>
              <a:rPr lang="en-US" dirty="0" smtClean="0"/>
              <a:t>Web-assist class shells are a valuable resource and a valuable support for the face-to-face classes, but web-assist or online assignments must never be given to students in lieu of a regular class meeting.  </a:t>
            </a:r>
          </a:p>
          <a:p>
            <a:r>
              <a:rPr lang="en-US" dirty="0" smtClean="0"/>
              <a:t>Please contact Dr. Jeffrey Larson for more information or assistance with web assist for your teaching!</a:t>
            </a:r>
          </a:p>
          <a:p>
            <a:r>
              <a:rPr lang="en-US" dirty="0" smtClean="0"/>
              <a:t>jlarson@barry.edu</a:t>
            </a:r>
          </a:p>
          <a:p>
            <a:pPr>
              <a:buNone/>
            </a:pPr>
            <a:r>
              <a:rPr lang="en-US" dirty="0" smtClean="0"/>
              <a:t> </a:t>
            </a:r>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Encouraging Respectful Classroom Behavior</a:t>
            </a:r>
            <a:endParaRPr lang="en-US" dirty="0"/>
          </a:p>
        </p:txBody>
      </p:sp>
      <p:sp>
        <p:nvSpPr>
          <p:cNvPr id="3" name="Content Placeholder 2"/>
          <p:cNvSpPr>
            <a:spLocks noGrp="1"/>
          </p:cNvSpPr>
          <p:nvPr>
            <p:ph idx="1"/>
          </p:nvPr>
        </p:nvSpPr>
        <p:spPr/>
        <p:txBody>
          <a:bodyPr/>
          <a:lstStyle/>
          <a:p>
            <a:r>
              <a:rPr lang="en-US" dirty="0" smtClean="0"/>
              <a:t>Respectful behavior  is important between student to instructor as well as instructor to student.  Establish this policy early on.</a:t>
            </a:r>
          </a:p>
          <a:p>
            <a:r>
              <a:rPr lang="en-US" dirty="0" smtClean="0"/>
              <a:t>Encourage open communication with student if they are having difficulties. Let them know you are there to help them succeed.</a:t>
            </a:r>
          </a:p>
          <a:p>
            <a:r>
              <a:rPr lang="en-US" dirty="0" smtClean="0"/>
              <a:t>Encourage open communication with site management.  Let them know if you encounter any disruptive or disrespectful students.</a:t>
            </a:r>
          </a:p>
          <a:p>
            <a:r>
              <a:rPr lang="en-US" dirty="0" smtClean="0"/>
              <a:t>Nip issues in the bud whenever possible!</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blipFill rotWithShape="1">
          <a:blip xmlns:r="http://schemas.openxmlformats.org/officeDocument/2006/relationships" r:embed="rId2">
            <a:duotone>
              <a:schemeClr val="phClr">
                <a:shade val="70000"/>
                <a:satMod val="115000"/>
              </a:schemeClr>
              <a:schemeClr val="phClr">
                <a:tint val="70000"/>
                <a:satMod val="135000"/>
              </a:schemeClr>
            </a:duotone>
          </a:blip>
          <a:stretch/>
        </a:blipFill>
        <a:blipFill rotWithShape="1">
          <a:blip xmlns:r="http://schemas.openxmlformats.org/officeDocument/2006/relationships" r:embed="rId1">
            <a:duotone>
              <a:schemeClr val="phClr">
                <a:shade val="70000"/>
                <a:satMod val="115000"/>
              </a:schemeClr>
              <a:schemeClr val="phClr">
                <a:tint val="70000"/>
                <a:satMod val="135000"/>
              </a:schemeClr>
            </a:duotone>
          </a:blip>
          <a:stretch/>
        </a:blipFill>
        <a:blipFill rotWithShape="1">
          <a:blip xmlns:r="http://schemas.openxmlformats.org/officeDocument/2006/relationships" r:embed="rId3">
            <a:duotone>
              <a:schemeClr val="phClr">
                <a:shade val="75000"/>
                <a:satMod val="115000"/>
              </a:schemeClr>
              <a:schemeClr val="phClr">
                <a:tint val="80000"/>
                <a:satMod val="12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469</TotalTime>
  <Words>1290</Words>
  <Application>Microsoft Office PowerPoint</Application>
  <PresentationFormat>On-screen Show (4:3)</PresentationFormat>
  <Paragraphs>108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Slate</vt:lpstr>
      <vt:lpstr>Welcome to Barry University!</vt:lpstr>
      <vt:lpstr>PACE Philosophy    </vt:lpstr>
      <vt:lpstr>Adults as Learners</vt:lpstr>
      <vt:lpstr>Why so much rehire paperwork?</vt:lpstr>
      <vt:lpstr>The PACE learning model is built on: </vt:lpstr>
      <vt:lpstr>Each Principle has implications for: </vt:lpstr>
      <vt:lpstr>Classroom Management Teaching the 4-hour class</vt:lpstr>
      <vt:lpstr>Web Assist  </vt:lpstr>
      <vt:lpstr>Encouraging Respectful Classroom Behavior</vt:lpstr>
      <vt:lpstr>Grade Disputes/Appeals</vt:lpstr>
      <vt:lpstr>Steps to Better Evaluations</vt:lpstr>
      <vt:lpstr>Your Syllabus and Text</vt:lpstr>
      <vt:lpstr>RUBRICS</vt:lpstr>
      <vt:lpstr> Face to Face &amp; Online Grading Rubrics and Assessment Logs</vt:lpstr>
      <vt:lpstr>Assessment Logs</vt:lpstr>
      <vt:lpstr>Rubrics</vt:lpstr>
      <vt:lpstr>Welcome to Barry University!!</vt:lpstr>
    </vt:vector>
  </TitlesOfParts>
  <Company>Barry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DoIT</dc:creator>
  <cp:lastModifiedBy>doittemp</cp:lastModifiedBy>
  <cp:revision>87</cp:revision>
  <dcterms:created xsi:type="dcterms:W3CDTF">2011-02-01T22:08:51Z</dcterms:created>
  <dcterms:modified xsi:type="dcterms:W3CDTF">2014-03-31T19:48:48Z</dcterms:modified>
</cp:coreProperties>
</file>