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72" r:id="rId3"/>
    <p:sldId id="304" r:id="rId4"/>
    <p:sldId id="344" r:id="rId5"/>
    <p:sldId id="350" r:id="rId6"/>
    <p:sldId id="348" r:id="rId7"/>
    <p:sldId id="349" r:id="rId8"/>
    <p:sldId id="331" r:id="rId9"/>
    <p:sldId id="332" r:id="rId10"/>
    <p:sldId id="322" r:id="rId11"/>
    <p:sldId id="313" r:id="rId12"/>
    <p:sldId id="301" r:id="rId13"/>
    <p:sldId id="302"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578" autoAdjust="0"/>
  </p:normalViewPr>
  <p:slideViewPr>
    <p:cSldViewPr>
      <p:cViewPr>
        <p:scale>
          <a:sx n="77" d="100"/>
          <a:sy n="77" d="100"/>
        </p:scale>
        <p:origin x="-648" y="-72"/>
      </p:cViewPr>
      <p:guideLst>
        <p:guide orient="horz" pos="2160"/>
        <p:guide pos="2880"/>
      </p:guideLst>
    </p:cSldViewPr>
  </p:slideViewPr>
  <p:outlineViewPr>
    <p:cViewPr>
      <p:scale>
        <a:sx n="33" d="100"/>
        <a:sy n="33" d="100"/>
      </p:scale>
      <p:origin x="6" y="27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D365CB-875F-4BEE-956B-BB0ED79A84D9}" type="datetimeFigureOut">
              <a:rPr lang="en-US" smtClean="0"/>
              <a:pPr/>
              <a:t>7/21/2015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BC5C39-599E-465E-8C3E-776CC2EF3543}" type="slidenum">
              <a:rPr lang="en-US" smtClean="0"/>
              <a:pPr/>
              <a:t>‹#›</a:t>
            </a:fld>
            <a:endParaRPr lang="en-US"/>
          </a:p>
        </p:txBody>
      </p:sp>
    </p:spTree>
    <p:extLst>
      <p:ext uri="{BB962C8B-B14F-4D97-AF65-F5344CB8AC3E}">
        <p14:creationId xmlns:p14="http://schemas.microsoft.com/office/powerpoint/2010/main" val="3025275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9D0C68-E6B1-4056-A16F-7229B840C500}" type="datetimeFigureOut">
              <a:rPr lang="en-US" smtClean="0"/>
              <a:pPr/>
              <a:t>7/21/2015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E53A4-0A68-44E0-885D-462C93635ED0}" type="slidenum">
              <a:rPr lang="en-US" smtClean="0"/>
              <a:pPr/>
              <a:t>‹#›</a:t>
            </a:fld>
            <a:endParaRPr lang="en-US"/>
          </a:p>
        </p:txBody>
      </p:sp>
    </p:spTree>
    <p:extLst>
      <p:ext uri="{BB962C8B-B14F-4D97-AF65-F5344CB8AC3E}">
        <p14:creationId xmlns:p14="http://schemas.microsoft.com/office/powerpoint/2010/main" val="253592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26" name="Rectangle 25"/>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 y="228600"/>
            <a:ext cx="8503920" cy="2438400"/>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algn="r" defTabSz="914400" rtl="0" eaLnBrk="1" latinLnBrk="0" hangingPunct="1">
              <a:spcBef>
                <a:spcPct val="0"/>
              </a:spcBef>
              <a:buNone/>
              <a:defRPr sz="66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556760" y="2971800"/>
            <a:ext cx="4267200" cy="1725706"/>
          </a:xfrm>
        </p:spPr>
        <p:txBody>
          <a:bodyPr>
            <a:normAutofit/>
          </a:bodyPr>
          <a:lstStyle>
            <a:lvl1pPr marL="0" indent="0" algn="r">
              <a:buNone/>
              <a:defRPr sz="1800">
                <a:gradFill>
                  <a:gsLst>
                    <a:gs pos="1000">
                      <a:schemeClr val="tx2">
                        <a:lumMod val="40000"/>
                        <a:lumOff val="60000"/>
                      </a:schemeClr>
                    </a:gs>
                    <a:gs pos="50000">
                      <a:schemeClr val="tx2"/>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0FF47BB-EBA5-400C-9503-81CB894695EB}"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3813-B917-48BD-B855-1E2C1C87D08D}" type="slidenum">
              <a:rPr lang="en-US" smtClean="0"/>
              <a:pPr/>
              <a:t>‹#›</a:t>
            </a:fld>
            <a:endParaRPr lang="en-US"/>
          </a:p>
        </p:txBody>
      </p:sp>
      <p:sp>
        <p:nvSpPr>
          <p:cNvPr id="13" name="Diagonal Stripe 12"/>
          <p:cNvSpPr/>
          <p:nvPr/>
        </p:nvSpPr>
        <p:spPr>
          <a:xfrm rot="21321315" flipH="1">
            <a:off x="481841" y="2629969"/>
            <a:ext cx="8419617" cy="685800"/>
          </a:xfrm>
          <a:prstGeom prst="diagStripe">
            <a:avLst>
              <a:gd name="adj" fmla="val 50001"/>
            </a:avLst>
          </a:prstGeom>
          <a:solidFill>
            <a:schemeClr val="tx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tx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FF47BB-EBA5-400C-9503-81CB894695EB}"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FF47BB-EBA5-400C-9503-81CB894695EB}"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FF47BB-EBA5-400C-9503-81CB894695EB}"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08063" y="1676400"/>
            <a:ext cx="7315200" cy="1362075"/>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algn="l" defTabSz="914400" rtl="0" eaLnBrk="1" latinLnBrk="0" hangingPunct="1">
              <a:spcBef>
                <a:spcPct val="0"/>
              </a:spcBef>
              <a:buNone/>
              <a:defRPr sz="48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008063" y="3148013"/>
            <a:ext cx="7315200" cy="1119187"/>
          </a:xfrm>
        </p:spPr>
        <p:txBody>
          <a:bodyPr vert="horz" lIns="91440" tIns="45720" rIns="91440" bIns="45720" rtlCol="0">
            <a:normAutofit/>
          </a:bodyPr>
          <a:lstStyle>
            <a:lvl1pPr marL="0" indent="0" algn="l" defTabSz="914400" rtl="0" eaLnBrk="1" latinLnBrk="0" hangingPunct="1">
              <a:spcBef>
                <a:spcPts val="1200"/>
              </a:spcBef>
              <a:buFont typeface="Wingdings" pitchFamily="2" charset="2"/>
              <a:buNone/>
              <a:defRPr sz="1800" kern="1200">
                <a:ln>
                  <a:noFill/>
                </a:ln>
                <a:gradFill>
                  <a:gsLst>
                    <a:gs pos="1000">
                      <a:schemeClr val="tx2">
                        <a:lumMod val="40000"/>
                        <a:lumOff val="60000"/>
                      </a:schemeClr>
                    </a:gs>
                    <a:gs pos="50000">
                      <a:schemeClr val="tx2"/>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F47BB-EBA5-400C-9503-81CB894695EB}" type="datetimeFigureOut">
              <a:rPr lang="en-US" smtClean="0"/>
              <a:pPr/>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C3813-B917-48BD-B855-1E2C1C87D0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850392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1008062" y="1922463"/>
            <a:ext cx="3429000" cy="3954462"/>
          </a:xfrm>
        </p:spPr>
        <p:txBody>
          <a:bodyPr>
            <a:normAutofit/>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6800" y="1922463"/>
            <a:ext cx="3429000" cy="3954462"/>
          </a:xfrm>
        </p:spPr>
        <p:txBody>
          <a:bodyPr>
            <a:normAutofit/>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FF47BB-EBA5-400C-9503-81CB894695EB}" type="datetimeFigureOut">
              <a:rPr lang="en-US" smtClean="0"/>
              <a:pPr/>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90600" y="1676400"/>
            <a:ext cx="3429000" cy="639762"/>
          </a:xfrm>
        </p:spPr>
        <p:txBody>
          <a:bodyPr anchor="ctr" anchorCtr="0"/>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90600" y="2590800"/>
            <a:ext cx="3429000" cy="328612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6800" y="1676400"/>
            <a:ext cx="3429000" cy="639762"/>
          </a:xfrm>
        </p:spPr>
        <p:txBody>
          <a:bodyPr anchor="ctr" anchorCtr="0"/>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590800"/>
            <a:ext cx="3429000" cy="328612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0FF47BB-EBA5-400C-9503-81CB894695EB}" type="datetimeFigureOut">
              <a:rPr lang="en-US" smtClean="0"/>
              <a:pPr/>
              <a:t>7/21/2015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0FF47BB-EBA5-400C-9503-81CB894695EB}" type="datetimeFigureOut">
              <a:rPr lang="en-US" smtClean="0"/>
              <a:pPr/>
              <a:t>7/21/2015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F47BB-EBA5-400C-9503-81CB894695EB}" type="datetimeFigureOut">
              <a:rPr lang="en-US" smtClean="0"/>
              <a:pPr/>
              <a:t>7/21/2015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3" y="457200"/>
            <a:ext cx="2834640" cy="1327150"/>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572000" y="457200"/>
            <a:ext cx="3751263" cy="5419725"/>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08062" y="1922463"/>
            <a:ext cx="2834640" cy="1963737"/>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F47BB-EBA5-400C-9503-81CB894695EB}" type="datetimeFigureOut">
              <a:rPr lang="en-US" smtClean="0"/>
              <a:pPr/>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C3813-B917-48BD-B855-1E2C1C87D0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5840" y="457200"/>
            <a:ext cx="2834640" cy="1325880"/>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1005840" y="1920240"/>
            <a:ext cx="2834640" cy="1965960"/>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F47BB-EBA5-400C-9503-81CB894695EB}" type="datetimeFigureOut">
              <a:rPr lang="en-US" smtClean="0"/>
              <a:pPr/>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C3813-B917-48BD-B855-1E2C1C87D08D}" type="slidenum">
              <a:rPr lang="en-US" smtClean="0"/>
              <a:pPr/>
              <a:t>‹#›</a:t>
            </a:fld>
            <a:endParaRPr lang="en-US"/>
          </a:p>
        </p:txBody>
      </p:sp>
      <p:sp>
        <p:nvSpPr>
          <p:cNvPr id="3" name="Picture Placeholder 2"/>
          <p:cNvSpPr>
            <a:spLocks noGrp="1"/>
          </p:cNvSpPr>
          <p:nvPr>
            <p:ph type="pic" idx="1"/>
          </p:nvPr>
        </p:nvSpPr>
        <p:spPr>
          <a:xfrm>
            <a:off x="4582308" y="413004"/>
            <a:ext cx="3749040" cy="5422392"/>
          </a:xfrm>
          <a:ln w="38100">
            <a:noFill/>
          </a:ln>
          <a:effectLst>
            <a:innerShdw blurRad="381000">
              <a:schemeClr val="bg2">
                <a:lumMod val="75000"/>
              </a:schemeClr>
            </a:inn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8" name="Group 7"/>
          <p:cNvGrpSpPr/>
          <p:nvPr/>
        </p:nvGrpSpPr>
        <p:grpSpPr>
          <a:xfrm>
            <a:off x="4468905" y="304800"/>
            <a:ext cx="3975847" cy="56388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 y="228600"/>
            <a:ext cx="8503920" cy="1143000"/>
          </a:xfrm>
          <a:prstGeom prst="rect">
            <a:avLst/>
          </a:prstGeom>
        </p:spPr>
        <p:txBody>
          <a:bodyPr vert="horz" lIns="91440" tIns="45720" rIns="91440" bIns="45720" rtlCol="0" anchor="t" anchorCtr="0">
            <a:noAutofit/>
            <a:scene3d>
              <a:camera prst="orthographicFront"/>
              <a:lightRig rig="balanced" dir="t"/>
            </a:scene3d>
            <a:sp3d>
              <a:extrusionClr>
                <a:schemeClr val="tx1">
                  <a:lumMod val="75000"/>
                </a:schemeClr>
              </a:extrusionClr>
            </a:sp3d>
          </a:bodyPr>
          <a:lstStyle/>
          <a:p>
            <a:r>
              <a:rPr lang="en-US" smtClean="0"/>
              <a:t>Click to edit Master title style</a:t>
            </a:r>
            <a:endParaRPr/>
          </a:p>
        </p:txBody>
      </p:sp>
      <p:sp>
        <p:nvSpPr>
          <p:cNvPr id="3" name="Text Placeholder 2"/>
          <p:cNvSpPr>
            <a:spLocks noGrp="1"/>
          </p:cNvSpPr>
          <p:nvPr>
            <p:ph type="body" idx="1"/>
          </p:nvPr>
        </p:nvSpPr>
        <p:spPr>
          <a:xfrm>
            <a:off x="990600" y="1905001"/>
            <a:ext cx="73152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544235"/>
            <a:ext cx="2133600" cy="244475"/>
          </a:xfrm>
          <a:prstGeom prst="rect">
            <a:avLst/>
          </a:prstGeom>
        </p:spPr>
        <p:txBody>
          <a:bodyPr vert="horz" lIns="91440" tIns="45720" rIns="91440" bIns="45720" rtlCol="0" anchor="ctr"/>
          <a:lstStyle>
            <a:lvl1pPr algn="l">
              <a:defRPr sz="1400">
                <a:solidFill>
                  <a:schemeClr val="tx1">
                    <a:tint val="75000"/>
                  </a:schemeClr>
                </a:solidFill>
                <a:latin typeface="+mj-lt"/>
              </a:defRPr>
            </a:lvl1pPr>
          </a:lstStyle>
          <a:p>
            <a:fld id="{D0FF47BB-EBA5-400C-9503-81CB894695EB}" type="datetimeFigureOut">
              <a:rPr lang="en-US" smtClean="0"/>
              <a:pPr/>
              <a:t>7/21/2015</a:t>
            </a:fld>
            <a:endParaRPr lang="en-US"/>
          </a:p>
        </p:txBody>
      </p:sp>
      <p:sp>
        <p:nvSpPr>
          <p:cNvPr id="5" name="Footer Placeholder 4"/>
          <p:cNvSpPr>
            <a:spLocks noGrp="1"/>
          </p:cNvSpPr>
          <p:nvPr>
            <p:ph type="ftr" sz="quarter" idx="3"/>
          </p:nvPr>
        </p:nvSpPr>
        <p:spPr>
          <a:xfrm>
            <a:off x="3124200" y="6544235"/>
            <a:ext cx="2895600" cy="244475"/>
          </a:xfrm>
          <a:prstGeom prst="rect">
            <a:avLst/>
          </a:prstGeom>
        </p:spPr>
        <p:txBody>
          <a:bodyPr vert="horz" lIns="91440" tIns="45720" rIns="91440" bIns="45720" rtlCol="0" anchor="ctr"/>
          <a:lstStyle>
            <a:lvl1pPr algn="ctr">
              <a:defRPr sz="1400">
                <a:solidFill>
                  <a:schemeClr val="tx1">
                    <a:tint val="75000"/>
                  </a:schemeClr>
                </a:solidFill>
                <a:effectLst>
                  <a:outerShdw blurRad="63500" sx="102000" sy="102000" algn="ctr" rotWithShape="0">
                    <a:prstClr val="black">
                      <a:alpha val="40000"/>
                    </a:prstClr>
                  </a:outerShdw>
                </a:effectLst>
                <a:latin typeface="+mj-lt"/>
              </a:defRPr>
            </a:lvl1pPr>
          </a:lstStyle>
          <a:p>
            <a:endParaRPr lang="en-US"/>
          </a:p>
        </p:txBody>
      </p:sp>
      <p:sp>
        <p:nvSpPr>
          <p:cNvPr id="6" name="Slide Number Placeholder 5"/>
          <p:cNvSpPr>
            <a:spLocks noGrp="1"/>
          </p:cNvSpPr>
          <p:nvPr>
            <p:ph type="sldNum" sz="quarter" idx="4"/>
          </p:nvPr>
        </p:nvSpPr>
        <p:spPr>
          <a:xfrm>
            <a:off x="6553200" y="6544235"/>
            <a:ext cx="2133600" cy="244475"/>
          </a:xfrm>
          <a:prstGeom prst="rect">
            <a:avLst/>
          </a:prstGeom>
        </p:spPr>
        <p:txBody>
          <a:bodyPr vert="horz" lIns="91440" tIns="45720" rIns="91440" bIns="45720" rtlCol="0" anchor="ctr"/>
          <a:lstStyle>
            <a:lvl1pPr algn="r">
              <a:defRPr sz="1400">
                <a:solidFill>
                  <a:schemeClr val="tx1">
                    <a:tint val="75000"/>
                  </a:schemeClr>
                </a:solidFill>
                <a:latin typeface="+mj-lt"/>
              </a:defRPr>
            </a:lvl1pPr>
          </a:lstStyle>
          <a:p>
            <a:fld id="{BA2C3813-B917-48BD-B855-1E2C1C87D08D}" type="slidenum">
              <a:rPr lang="en-US" smtClean="0"/>
              <a:pPr/>
              <a:t>‹#›</a:t>
            </a:fld>
            <a:endParaRPr lang="en-US"/>
          </a:p>
        </p:txBody>
      </p:sp>
      <p:grpSp>
        <p:nvGrpSpPr>
          <p:cNvPr id="7" name="Group 12"/>
          <p:cNvGrpSpPr/>
          <p:nvPr/>
        </p:nvGrpSpPr>
        <p:grpSpPr>
          <a:xfrm>
            <a:off x="0" y="0"/>
            <a:ext cx="9144000" cy="68580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p:titleStyle>
    <p:bodyStyle>
      <a:lvl1pPr marL="228600" indent="-228600" algn="l" defTabSz="914400" rtl="0" eaLnBrk="1" latinLnBrk="0" hangingPunct="1">
        <a:spcBef>
          <a:spcPts val="1200"/>
        </a:spcBef>
        <a:buFont typeface="Wingdings" pitchFamily="2" charset="2"/>
        <a:buChar char=""/>
        <a:defRPr sz="20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1pPr>
      <a:lvl2pPr marL="685800" indent="-228600" algn="l" defTabSz="914400" rtl="0" eaLnBrk="1" latinLnBrk="0" hangingPunct="1">
        <a:spcBef>
          <a:spcPts val="1200"/>
        </a:spcBef>
        <a:buClr>
          <a:schemeClr val="tx1">
            <a:lumMod val="75000"/>
          </a:schemeClr>
        </a:buClr>
        <a:buFont typeface="Wingdings" pitchFamily="2" charset="2"/>
        <a:buChar char=""/>
        <a:defRPr sz="18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2pPr>
      <a:lvl3pPr marL="11430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3pPr>
      <a:lvl4pPr marL="16002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4pPr>
      <a:lvl5pPr marL="20574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agonzalez@barry.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343400"/>
            <a:ext cx="6918960" cy="1295400"/>
          </a:xfrm>
        </p:spPr>
        <p:txBody>
          <a:bodyPr/>
          <a:lstStyle/>
          <a:p>
            <a:r>
              <a:rPr lang="en-US" dirty="0" smtClean="0"/>
              <a:t>Welcome to Barry University!</a:t>
            </a:r>
            <a:endParaRPr lang="en-US" dirty="0"/>
          </a:p>
        </p:txBody>
      </p:sp>
      <p:sp>
        <p:nvSpPr>
          <p:cNvPr id="3" name="Subtitle 2"/>
          <p:cNvSpPr>
            <a:spLocks noGrp="1"/>
          </p:cNvSpPr>
          <p:nvPr>
            <p:ph type="subTitle" idx="1"/>
          </p:nvPr>
        </p:nvSpPr>
        <p:spPr>
          <a:xfrm>
            <a:off x="2514600" y="5791200"/>
            <a:ext cx="3657600" cy="811306"/>
          </a:xfrm>
        </p:spPr>
        <p:txBody>
          <a:bodyPr>
            <a:normAutofit fontScale="62500" lnSpcReduction="20000"/>
          </a:bodyPr>
          <a:lstStyle/>
          <a:p>
            <a:r>
              <a:rPr lang="en-US" sz="4400" dirty="0" smtClean="0"/>
              <a:t>PACE - Professional and Career Education</a:t>
            </a:r>
            <a:r>
              <a:rPr lang="en-US" dirty="0" smtClean="0"/>
              <a:t> </a:t>
            </a:r>
          </a:p>
          <a:p>
            <a:pPr algn="ctr"/>
            <a:endParaRPr lang="en-US" dirty="0"/>
          </a:p>
        </p:txBody>
      </p:sp>
      <p:pic>
        <p:nvPicPr>
          <p:cNvPr id="48130" name="Picture 2" descr="http://www.barry.edu/universityrelations/downloads/images-large/Tower.jpg"/>
          <p:cNvPicPr>
            <a:picLocks noChangeAspect="1" noChangeArrowheads="1"/>
          </p:cNvPicPr>
          <p:nvPr/>
        </p:nvPicPr>
        <p:blipFill>
          <a:blip r:embed="rId2" cstate="print"/>
          <a:srcRect/>
          <a:stretch>
            <a:fillRect/>
          </a:stretch>
        </p:blipFill>
        <p:spPr bwMode="auto">
          <a:xfrm>
            <a:off x="1447800" y="0"/>
            <a:ext cx="6382906" cy="420860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Encouraging Respectful Classroom Behavior</a:t>
            </a:r>
            <a:endParaRPr lang="en-US" dirty="0"/>
          </a:p>
        </p:txBody>
      </p:sp>
      <p:sp>
        <p:nvSpPr>
          <p:cNvPr id="3" name="Content Placeholder 2"/>
          <p:cNvSpPr>
            <a:spLocks noGrp="1"/>
          </p:cNvSpPr>
          <p:nvPr>
            <p:ph idx="1"/>
          </p:nvPr>
        </p:nvSpPr>
        <p:spPr/>
        <p:txBody>
          <a:bodyPr/>
          <a:lstStyle/>
          <a:p>
            <a:r>
              <a:rPr lang="en-US" dirty="0" smtClean="0"/>
              <a:t>Respectful behavior  is important between student to instructor as well as instructor to student.  Establish this policy early on.</a:t>
            </a:r>
          </a:p>
          <a:p>
            <a:r>
              <a:rPr lang="en-US" dirty="0" smtClean="0"/>
              <a:t>Encourage open communication with student if they are having difficulties. Let them know you are there to help them succeed.</a:t>
            </a:r>
          </a:p>
          <a:p>
            <a:r>
              <a:rPr lang="en-US" dirty="0" smtClean="0"/>
              <a:t>Encourage open communication with site management.  Let them know if you encounter any disruptive or disrespectful students.</a:t>
            </a:r>
          </a:p>
          <a:p>
            <a:r>
              <a:rPr lang="en-US" dirty="0" smtClean="0"/>
              <a:t>Nip issues in the bud whenever possible!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Disputes/Appeals</a:t>
            </a:r>
            <a:endParaRPr lang="en-US" dirty="0"/>
          </a:p>
        </p:txBody>
      </p:sp>
      <p:sp>
        <p:nvSpPr>
          <p:cNvPr id="3" name="Content Placeholder 2"/>
          <p:cNvSpPr>
            <a:spLocks noGrp="1"/>
          </p:cNvSpPr>
          <p:nvPr>
            <p:ph idx="1"/>
          </p:nvPr>
        </p:nvSpPr>
        <p:spPr/>
        <p:txBody>
          <a:bodyPr/>
          <a:lstStyle/>
          <a:p>
            <a:r>
              <a:rPr lang="en-US" dirty="0" smtClean="0"/>
              <a:t>1. Student must speak to instructor in an effort to resolve the situation.  Keep a paper trail!!</a:t>
            </a:r>
          </a:p>
          <a:p>
            <a:r>
              <a:rPr lang="en-US" dirty="0" smtClean="0"/>
              <a:t>2. If resolution is not achieved, the student may file an appeal with their Academic Coordinator.</a:t>
            </a:r>
          </a:p>
          <a:p>
            <a:r>
              <a:rPr lang="en-US" dirty="0" smtClean="0"/>
              <a:t>3. If still no resolution is reached, the student may file an appeal with the Assistant Dean for Academic Affairs.</a:t>
            </a:r>
          </a:p>
          <a:p>
            <a:r>
              <a:rPr lang="en-US" dirty="0" smtClean="0"/>
              <a:t>4. If student wishes to appeal decision of PACE Deans, he/she may file  a Grade Appeal form with Chairperson of University Committee on Grades</a:t>
            </a:r>
          </a:p>
          <a:p>
            <a:r>
              <a:rPr lang="en-US" dirty="0" smtClean="0"/>
              <a:t>5. Read </a:t>
            </a:r>
            <a:r>
              <a:rPr lang="en-US" dirty="0" smtClean="0"/>
              <a:t>complete policy in student bulletin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Syllabus and Text</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Master syllabus is created by Academic Coordinator </a:t>
            </a:r>
          </a:p>
          <a:p>
            <a:r>
              <a:rPr lang="en-US" sz="2800" dirty="0" smtClean="0"/>
              <a:t>Submit for approval 30 days in advance</a:t>
            </a:r>
          </a:p>
          <a:p>
            <a:r>
              <a:rPr lang="en-US" sz="2800" dirty="0" smtClean="0"/>
              <a:t>Use only standardized text</a:t>
            </a:r>
          </a:p>
          <a:p>
            <a:r>
              <a:rPr lang="en-US" sz="2800" dirty="0" smtClean="0"/>
              <a:t>Instructor additions to syllabus include:</a:t>
            </a:r>
          </a:p>
          <a:p>
            <a:pPr lvl="1"/>
            <a:r>
              <a:rPr lang="en-US" sz="2800" dirty="0" smtClean="0"/>
              <a:t>Add your policies to General Information, i.e., attendance, plagiarism</a:t>
            </a:r>
          </a:p>
          <a:p>
            <a:pPr lvl="1"/>
            <a:r>
              <a:rPr lang="en-US" sz="2800" dirty="0" smtClean="0"/>
              <a:t>Add your weekly class schedule with dates</a:t>
            </a:r>
          </a:p>
          <a:p>
            <a:pPr lvl="1"/>
            <a:r>
              <a:rPr lang="en-US" sz="2800" dirty="0" smtClean="0"/>
              <a:t>Add your assignments and rubrics</a:t>
            </a:r>
          </a:p>
          <a:p>
            <a:pPr lvl="1"/>
            <a:r>
              <a:rPr lang="en-US" sz="3000" smtClean="0"/>
              <a:t>Add your contact </a:t>
            </a:r>
            <a:r>
              <a:rPr lang="en-US" sz="3000" dirty="0" smtClean="0"/>
              <a:t>information: use Barry email!</a:t>
            </a:r>
            <a:endParaRPr 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Assessment </a:t>
            </a:r>
            <a:r>
              <a:rPr lang="en-US" dirty="0" smtClean="0"/>
              <a:t>Logs</a:t>
            </a:r>
            <a:endParaRPr lang="en-US" dirty="0"/>
          </a:p>
        </p:txBody>
      </p:sp>
      <p:sp>
        <p:nvSpPr>
          <p:cNvPr id="3" name="Content Placeholder 2"/>
          <p:cNvSpPr>
            <a:spLocks noGrp="1"/>
          </p:cNvSpPr>
          <p:nvPr>
            <p:ph idx="1"/>
          </p:nvPr>
        </p:nvSpPr>
        <p:spPr/>
        <p:txBody>
          <a:bodyPr/>
          <a:lstStyle/>
          <a:p>
            <a:r>
              <a:rPr lang="en-US" dirty="0" smtClean="0"/>
              <a:t>Faculty who are assigned to teach a distribution course  will find in their master syllabus a general education/distribution learning outcomes statement, an embedded assignment, and a grading rubric.  Faculty should not change or alter these items.</a:t>
            </a:r>
          </a:p>
          <a:p>
            <a:r>
              <a:rPr lang="en-US" dirty="0" smtClean="0"/>
              <a:t>An </a:t>
            </a:r>
            <a:r>
              <a:rPr lang="en-US" i="1" dirty="0" smtClean="0"/>
              <a:t>embedded assignment </a:t>
            </a:r>
            <a:r>
              <a:rPr lang="en-US" dirty="0" smtClean="0"/>
              <a:t>is one which is relevant to the course and specifically designed to address the outcome.  For example, this assignment could be the researching and writing of a paper on a topic, which is relevant to that outcome.  At the end of the session in which a distribution course is taught, the instructor will receive an assessment log along with completion and submission instructions.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343400"/>
            <a:ext cx="6918960" cy="1295400"/>
          </a:xfrm>
        </p:spPr>
        <p:txBody>
          <a:bodyPr/>
          <a:lstStyle/>
          <a:p>
            <a:r>
              <a:rPr lang="en-US" dirty="0" smtClean="0"/>
              <a:t>Welcome to Barry University!!</a:t>
            </a:r>
            <a:endParaRPr lang="en-US" dirty="0"/>
          </a:p>
        </p:txBody>
      </p:sp>
      <p:sp>
        <p:nvSpPr>
          <p:cNvPr id="3" name="Subtitle 2"/>
          <p:cNvSpPr>
            <a:spLocks noGrp="1"/>
          </p:cNvSpPr>
          <p:nvPr>
            <p:ph type="subTitle" idx="1"/>
          </p:nvPr>
        </p:nvSpPr>
        <p:spPr>
          <a:xfrm>
            <a:off x="2514600" y="5791200"/>
            <a:ext cx="3657600" cy="811306"/>
          </a:xfrm>
        </p:spPr>
        <p:txBody>
          <a:bodyPr>
            <a:normAutofit fontScale="62500" lnSpcReduction="20000"/>
          </a:bodyPr>
          <a:lstStyle/>
          <a:p>
            <a:r>
              <a:rPr lang="en-US" sz="4400" dirty="0" smtClean="0"/>
              <a:t>a</a:t>
            </a:r>
            <a:r>
              <a:rPr lang="en-US" sz="4400" smtClean="0"/>
              <a:t>nd </a:t>
            </a:r>
            <a:r>
              <a:rPr lang="en-US" sz="4400" u="sng" smtClean="0"/>
              <a:t>Thank You </a:t>
            </a:r>
            <a:r>
              <a:rPr lang="en-US" sz="4400" dirty="0" smtClean="0"/>
              <a:t>for all you </a:t>
            </a:r>
            <a:r>
              <a:rPr lang="en-US" sz="4400" smtClean="0"/>
              <a:t>do!!!</a:t>
            </a:r>
            <a:endParaRPr lang="en-US" dirty="0"/>
          </a:p>
        </p:txBody>
      </p:sp>
      <p:pic>
        <p:nvPicPr>
          <p:cNvPr id="48130" name="Picture 2" descr="http://www.barry.edu/universityrelations/downloads/images-large/Tower.jpg"/>
          <p:cNvPicPr>
            <a:picLocks noChangeAspect="1" noChangeArrowheads="1"/>
          </p:cNvPicPr>
          <p:nvPr/>
        </p:nvPicPr>
        <p:blipFill>
          <a:blip r:embed="rId2" cstate="print"/>
          <a:srcRect/>
          <a:stretch>
            <a:fillRect/>
          </a:stretch>
        </p:blipFill>
        <p:spPr bwMode="auto">
          <a:xfrm>
            <a:off x="1447800" y="-457200"/>
            <a:ext cx="6382906" cy="420860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u="sng" dirty="0" smtClean="0"/>
              <a:t>PACE Philosophy</a:t>
            </a:r>
            <a:br>
              <a:rPr lang="en-US" sz="5400" b="1" u="sng" dirty="0" smtClean="0"/>
            </a:br>
            <a:r>
              <a:rPr lang="en-US" sz="5400" b="1" u="sng" dirty="0" smtClean="0"/>
              <a:t/>
            </a:r>
            <a:br>
              <a:rPr lang="en-US" sz="5400" b="1" u="sng" dirty="0" smtClean="0"/>
            </a:br>
            <a:r>
              <a:rPr lang="en-US" sz="5400" b="1" u="sng" dirty="0" smtClean="0"/>
              <a:t/>
            </a:r>
            <a:br>
              <a:rPr lang="en-US" sz="5400" b="1" u="sng" dirty="0" smtClean="0"/>
            </a:br>
            <a:r>
              <a:rPr lang="en-US" sz="5400" b="1" u="sng" dirty="0" smtClean="0"/>
              <a:t/>
            </a:r>
            <a:br>
              <a:rPr lang="en-US" sz="5400" b="1" u="sng" dirty="0" smtClean="0"/>
            </a:br>
            <a:endParaRPr lang="en-US" sz="5400" b="1" u="sng" dirty="0"/>
          </a:p>
        </p:txBody>
      </p:sp>
      <p:sp>
        <p:nvSpPr>
          <p:cNvPr id="3" name="Content Placeholder 2"/>
          <p:cNvSpPr>
            <a:spLocks noGrp="1"/>
          </p:cNvSpPr>
          <p:nvPr>
            <p:ph idx="1"/>
          </p:nvPr>
        </p:nvSpPr>
        <p:spPr>
          <a:xfrm>
            <a:off x="838200" y="1295400"/>
            <a:ext cx="7467600" cy="3810000"/>
          </a:xfrm>
        </p:spPr>
        <p:txBody>
          <a:bodyPr>
            <a:normAutofit fontScale="85000" lnSpcReduction="10000"/>
          </a:bodyPr>
          <a:lstStyle/>
          <a:p>
            <a:pPr>
              <a:buNone/>
            </a:pPr>
            <a:r>
              <a:rPr lang="en-US" dirty="0" smtClean="0"/>
              <a:t>	</a:t>
            </a:r>
            <a:r>
              <a:rPr lang="en-US" sz="2800" dirty="0" smtClean="0"/>
              <a:t>The School of  Professional and Career Education  (PACE)supports the Barry Mission by addressing the unique needs of adult learners. PACE recognizes the rich experience adult learners bring to the classroom by incorporating that experience into the curriculum. PACE provides adult learners with research tools and analytical strategies with which to connect their experience to a broader body of knowledge and truth. Finally, PACE encourages adult learners to apply what they learn in the classroom to real-world solutions in their careers, their families, and their communities.</a:t>
            </a:r>
          </a:p>
          <a:p>
            <a:pPr>
              <a:buNone/>
            </a:pPr>
            <a:endParaRPr lang="en-US" sz="2800" dirty="0" smtClean="0"/>
          </a:p>
          <a:p>
            <a:pPr>
              <a:buNone/>
            </a:pPr>
            <a:endParaRPr lang="en-US" sz="2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txBody>
          <a:bodyPr/>
          <a:lstStyle/>
          <a:p>
            <a:r>
              <a:rPr lang="en-US" b="1" i="1" dirty="0" smtClean="0"/>
              <a:t>The PACE learning model is built on:</a:t>
            </a:r>
            <a:br>
              <a:rPr lang="en-US" b="1" i="1" dirty="0" smtClean="0"/>
            </a:br>
            <a:r>
              <a:rPr lang="en-US" b="1" i="1" dirty="0" smtClean="0"/>
              <a:t/>
            </a:r>
            <a:br>
              <a:rPr lang="en-US" b="1" i="1" dirty="0" smtClean="0"/>
            </a:br>
            <a:r>
              <a:rPr lang="en-US" b="1" i="1" dirty="0" smtClean="0"/>
              <a:t/>
            </a:r>
            <a:br>
              <a:rPr lang="en-US" b="1" i="1" dirty="0" smtClean="0"/>
            </a:br>
            <a:endParaRPr lang="en-US" b="1" i="1" dirty="0"/>
          </a:p>
        </p:txBody>
      </p:sp>
      <p:sp>
        <p:nvSpPr>
          <p:cNvPr id="3" name="Content Placeholder 2"/>
          <p:cNvSpPr>
            <a:spLocks noGrp="1"/>
          </p:cNvSpPr>
          <p:nvPr>
            <p:ph idx="1"/>
          </p:nvPr>
        </p:nvSpPr>
        <p:spPr>
          <a:xfrm>
            <a:off x="990600" y="1371600"/>
            <a:ext cx="7315200" cy="3962400"/>
          </a:xfrm>
        </p:spPr>
        <p:txBody>
          <a:bodyPr>
            <a:normAutofit/>
          </a:bodyPr>
          <a:lstStyle/>
          <a:p>
            <a:r>
              <a:rPr lang="en-US" sz="2400" dirty="0"/>
              <a:t>P</a:t>
            </a:r>
            <a:r>
              <a:rPr lang="en-US" sz="2400" dirty="0" smtClean="0"/>
              <a:t>rinciples grounded in the Barry University and PACE mission and core commitments</a:t>
            </a:r>
            <a:r>
              <a:rPr lang="en-US" sz="2400" dirty="0"/>
              <a:t>:</a:t>
            </a:r>
            <a:endParaRPr lang="en-US" sz="2400" dirty="0" smtClean="0"/>
          </a:p>
          <a:p>
            <a:pPr>
              <a:buNone/>
            </a:pPr>
            <a:r>
              <a:rPr lang="en-US" sz="2400" dirty="0" smtClean="0"/>
              <a:t>1. Faculty engagement and communication</a:t>
            </a:r>
          </a:p>
          <a:p>
            <a:pPr>
              <a:buNone/>
            </a:pPr>
            <a:r>
              <a:rPr lang="en-US" sz="2400" dirty="0" smtClean="0"/>
              <a:t>2. Collaborative learning</a:t>
            </a:r>
          </a:p>
          <a:p>
            <a:pPr>
              <a:buNone/>
            </a:pPr>
            <a:r>
              <a:rPr lang="en-US" sz="2400" dirty="0" smtClean="0"/>
              <a:t>3. Experiential learning</a:t>
            </a:r>
          </a:p>
          <a:p>
            <a:pPr>
              <a:buNone/>
            </a:pPr>
            <a:r>
              <a:rPr lang="en-US" sz="2400" dirty="0" smtClean="0"/>
              <a:t>4. Academic rigor and high expectations</a:t>
            </a:r>
          </a:p>
          <a:p>
            <a:pPr>
              <a:buNone/>
            </a:pPr>
            <a:r>
              <a:rPr lang="en-US" sz="2400" dirty="0" smtClean="0"/>
              <a:t>5. Social justice and service learning</a:t>
            </a:r>
            <a:endParaRPr lang="en-US" sz="24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Applying the PACE learning model to </a:t>
            </a:r>
            <a:r>
              <a:rPr lang="en-US" sz="3600" smtClean="0"/>
              <a:t>your teaching </a:t>
            </a:r>
            <a:r>
              <a:rPr lang="en-US" sz="3600" dirty="0" smtClean="0"/>
              <a:t>practice</a:t>
            </a:r>
            <a:endParaRPr lang="en-US" sz="3600" dirty="0"/>
          </a:p>
        </p:txBody>
      </p:sp>
      <p:sp>
        <p:nvSpPr>
          <p:cNvPr id="3" name="Content Placeholder 2"/>
          <p:cNvSpPr>
            <a:spLocks noGrp="1"/>
          </p:cNvSpPr>
          <p:nvPr>
            <p:ph idx="1"/>
          </p:nvPr>
        </p:nvSpPr>
        <p:spPr/>
        <p:txBody>
          <a:bodyPr/>
          <a:lstStyle/>
          <a:p>
            <a:r>
              <a:rPr lang="en-US" dirty="0" smtClean="0"/>
              <a:t>1. Faculty engagement</a:t>
            </a:r>
          </a:p>
          <a:p>
            <a:r>
              <a:rPr lang="en-US" dirty="0" smtClean="0"/>
              <a:t>2. Student collaboration</a:t>
            </a:r>
          </a:p>
          <a:p>
            <a:r>
              <a:rPr lang="en-US" dirty="0" smtClean="0"/>
              <a:t>3. Active learning</a:t>
            </a:r>
          </a:p>
          <a:p>
            <a:r>
              <a:rPr lang="en-US" dirty="0" smtClean="0"/>
              <a:t>4. Frequent and prompt feedback</a:t>
            </a:r>
          </a:p>
          <a:p>
            <a:r>
              <a:rPr lang="en-US" dirty="0" smtClean="0"/>
              <a:t>5. Time on task</a:t>
            </a:r>
          </a:p>
          <a:p>
            <a:r>
              <a:rPr lang="en-US" dirty="0" smtClean="0"/>
              <a:t>6. High expectations</a:t>
            </a:r>
          </a:p>
          <a:p>
            <a:endParaRPr lang="en-US" dirty="0"/>
          </a:p>
        </p:txBody>
      </p:sp>
      <p:pic>
        <p:nvPicPr>
          <p:cNvPr id="4" name="Picture 2" descr="http://t1.gstatic.com/images?q=tbn:ANd9GcQUSY9P-vB_iqWcgDHfenmqIBZiIU9r7Zdx54vMfSteIjC2mSnoCg"/>
          <p:cNvPicPr>
            <a:picLocks noChangeAspect="1" noChangeArrowheads="1"/>
          </p:cNvPicPr>
          <p:nvPr/>
        </p:nvPicPr>
        <p:blipFill>
          <a:blip r:embed="rId2" cstate="print"/>
          <a:srcRect/>
          <a:stretch>
            <a:fillRect/>
          </a:stretch>
        </p:blipFill>
        <p:spPr bwMode="auto">
          <a:xfrm>
            <a:off x="5105400" y="3505200"/>
            <a:ext cx="2975629" cy="2228851"/>
          </a:xfrm>
          <a:prstGeom prst="rect">
            <a:avLst/>
          </a:prstGeom>
          <a:ln>
            <a:noFill/>
          </a:ln>
          <a:effectLst>
            <a:softEdge rad="112500"/>
          </a:effectLst>
        </p:spPr>
      </p:pic>
    </p:spTree>
    <p:extLst>
      <p:ext uri="{BB962C8B-B14F-4D97-AF65-F5344CB8AC3E}">
        <p14:creationId xmlns:p14="http://schemas.microsoft.com/office/powerpoint/2010/main" val="3099363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Androgogy</a:t>
            </a:r>
            <a:r>
              <a:rPr lang="en-US" dirty="0" smtClean="0"/>
              <a:t> (Adult Learning)</a:t>
            </a:r>
            <a:endParaRPr lang="en-US" dirty="0"/>
          </a:p>
        </p:txBody>
      </p:sp>
      <p:sp>
        <p:nvSpPr>
          <p:cNvPr id="3" name="Content Placeholder 2"/>
          <p:cNvSpPr>
            <a:spLocks noGrp="1"/>
          </p:cNvSpPr>
          <p:nvPr>
            <p:ph idx="1"/>
          </p:nvPr>
        </p:nvSpPr>
        <p:spPr/>
        <p:txBody>
          <a:bodyPr/>
          <a:lstStyle/>
          <a:p>
            <a:r>
              <a:rPr lang="en-US" dirty="0" smtClean="0"/>
              <a:t>Malcolm Knowles theory of </a:t>
            </a:r>
            <a:r>
              <a:rPr lang="en-US" dirty="0" err="1" smtClean="0"/>
              <a:t>androgogy</a:t>
            </a:r>
            <a:r>
              <a:rPr lang="en-US" dirty="0" smtClean="0"/>
              <a:t> was an attempt to develop a theory specifically for adult learning.  He emphasized that adults are self-directed and expect to take responsibility for decisions. Adult learning programs must accommodate this fundamental aspect.</a:t>
            </a:r>
          </a:p>
          <a:p>
            <a:r>
              <a:rPr lang="en-US" dirty="0" smtClean="0"/>
              <a:t>Strategies such as case studies, role playing, simulations, and self-evaluation are most useful.  Instructors adopt a role of facilitator or resource rather than lecturer or grader.</a:t>
            </a:r>
            <a:endParaRPr lang="en-US" dirty="0"/>
          </a:p>
        </p:txBody>
      </p:sp>
    </p:spTree>
    <p:extLst>
      <p:ext uri="{BB962C8B-B14F-4D97-AF65-F5344CB8AC3E}">
        <p14:creationId xmlns:p14="http://schemas.microsoft.com/office/powerpoint/2010/main" val="313859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8503920" cy="1143000"/>
          </a:xfrm>
        </p:spPr>
        <p:txBody>
          <a:bodyPr/>
          <a:lstStyle/>
          <a:p>
            <a:r>
              <a:rPr lang="en-US" dirty="0" smtClean="0"/>
              <a:t>Kolb Model</a:t>
            </a:r>
            <a:endParaRPr lang="en-US" dirty="0"/>
          </a:p>
        </p:txBody>
      </p:sp>
      <p:sp>
        <p:nvSpPr>
          <p:cNvPr id="3" name="Content Placeholder 2"/>
          <p:cNvSpPr>
            <a:spLocks noGrp="1"/>
          </p:cNvSpPr>
          <p:nvPr>
            <p:ph idx="1"/>
          </p:nvPr>
        </p:nvSpPr>
        <p:spPr>
          <a:xfrm>
            <a:off x="304800" y="914400"/>
            <a:ext cx="8534400" cy="3962400"/>
          </a:xfrm>
        </p:spPr>
        <p:txBody>
          <a:bodyPr>
            <a:normAutofit/>
          </a:bodyPr>
          <a:lstStyle/>
          <a:p>
            <a:pPr>
              <a:buNone/>
            </a:pPr>
            <a:r>
              <a:rPr lang="en-US" sz="4000" dirty="0" smtClean="0"/>
              <a:t>Kolb's learning theory sets out </a:t>
            </a:r>
            <a:r>
              <a:rPr lang="en-US" sz="4000" b="1" dirty="0" smtClean="0"/>
              <a:t>four distinct learning styles</a:t>
            </a:r>
            <a:r>
              <a:rPr lang="en-US" sz="4000" dirty="0" smtClean="0"/>
              <a:t> (or preferences), which are based on </a:t>
            </a:r>
            <a:r>
              <a:rPr lang="en-US" sz="4000" b="1" dirty="0" smtClean="0"/>
              <a:t>a four-stage learning cycle</a:t>
            </a:r>
            <a:r>
              <a:rPr lang="en-US" sz="4000" dirty="0" smtClean="0"/>
              <a:t>. </a:t>
            </a:r>
          </a:p>
          <a:p>
            <a:endParaRPr lang="en-US" sz="4000" dirty="0"/>
          </a:p>
        </p:txBody>
      </p:sp>
      <p:pic>
        <p:nvPicPr>
          <p:cNvPr id="57346" name="Picture 2" descr="http://rds.yahoo.com/_ylt=A0PDoTFOiEhNyz4APxmjzbkF/SIG=13u7p6gqt/EXP=1296685518/**http%3a/academic.regis.edu/ed202/images/Kolb%2520Cycle%2520of%2520Experiential%2520Learning%2520Diagram.bmp"/>
          <p:cNvPicPr>
            <a:picLocks noChangeAspect="1" noChangeArrowheads="1"/>
          </p:cNvPicPr>
          <p:nvPr/>
        </p:nvPicPr>
        <p:blipFill>
          <a:blip r:embed="rId2" cstate="print"/>
          <a:srcRect/>
          <a:stretch>
            <a:fillRect/>
          </a:stretch>
        </p:blipFill>
        <p:spPr bwMode="auto">
          <a:xfrm>
            <a:off x="2819400" y="3352800"/>
            <a:ext cx="3429000" cy="2954274"/>
          </a:xfrm>
          <a:prstGeom prst="rect">
            <a:avLst/>
          </a:prstGeom>
          <a:noFill/>
        </p:spPr>
      </p:pic>
    </p:spTree>
    <p:extLst>
      <p:ext uri="{BB962C8B-B14F-4D97-AF65-F5344CB8AC3E}">
        <p14:creationId xmlns:p14="http://schemas.microsoft.com/office/powerpoint/2010/main" val="243557449"/>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Model, cont’d.</a:t>
            </a:r>
            <a:endParaRPr lang="en-US" dirty="0"/>
          </a:p>
        </p:txBody>
      </p:sp>
      <p:sp>
        <p:nvSpPr>
          <p:cNvPr id="3" name="Content Placeholder 2"/>
          <p:cNvSpPr>
            <a:spLocks noGrp="1"/>
          </p:cNvSpPr>
          <p:nvPr>
            <p:ph idx="1"/>
          </p:nvPr>
        </p:nvSpPr>
        <p:spPr/>
        <p:txBody>
          <a:bodyPr>
            <a:normAutofit lnSpcReduction="10000"/>
          </a:bodyPr>
          <a:lstStyle/>
          <a:p>
            <a:r>
              <a:rPr lang="en-US" dirty="0" smtClean="0"/>
              <a:t>Concrete experience – the learner’s focus is on being involved in experiences and dealing with immediate human situations in a personal way.</a:t>
            </a:r>
          </a:p>
          <a:p>
            <a:r>
              <a:rPr lang="en-US" dirty="0" smtClean="0"/>
              <a:t>Reflective observation – the learner’s focus is on understanding the meaning of ideas and situations by carefully observing and describing them.</a:t>
            </a:r>
          </a:p>
          <a:p>
            <a:r>
              <a:rPr lang="en-US" dirty="0" smtClean="0"/>
              <a:t>Abstract conceptualization – the learner’s focus is on using logic, ideas, and concepts to form generalizations and theories about the experience.</a:t>
            </a:r>
          </a:p>
          <a:p>
            <a:r>
              <a:rPr lang="en-US" dirty="0" smtClean="0"/>
              <a:t>Active experimentation – the learner’s focus is on actively influencing people and situations by testing and applying concepts in new situations.</a:t>
            </a:r>
            <a:endParaRPr lang="en-US" dirty="0"/>
          </a:p>
        </p:txBody>
      </p:sp>
    </p:spTree>
    <p:extLst>
      <p:ext uri="{BB962C8B-B14F-4D97-AF65-F5344CB8AC3E}">
        <p14:creationId xmlns:p14="http://schemas.microsoft.com/office/powerpoint/2010/main" val="1671492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143000"/>
          </a:xfrm>
        </p:spPr>
        <p:txBody>
          <a:bodyPr/>
          <a:lstStyle/>
          <a:p>
            <a:r>
              <a:rPr lang="en-US" dirty="0" smtClean="0"/>
              <a:t>PACE Student Tutoring</a:t>
            </a:r>
            <a:endParaRPr lang="en-US" dirty="0"/>
          </a:p>
        </p:txBody>
      </p:sp>
      <p:sp>
        <p:nvSpPr>
          <p:cNvPr id="3" name="Content Placeholder 2"/>
          <p:cNvSpPr>
            <a:spLocks noGrp="1"/>
          </p:cNvSpPr>
          <p:nvPr>
            <p:ph idx="1"/>
          </p:nvPr>
        </p:nvSpPr>
        <p:spPr>
          <a:xfrm>
            <a:off x="1143000" y="1295400"/>
            <a:ext cx="7315200" cy="3962400"/>
          </a:xfrm>
        </p:spPr>
        <p:txBody>
          <a:bodyPr>
            <a:normAutofit fontScale="77500" lnSpcReduction="20000"/>
          </a:bodyPr>
          <a:lstStyle/>
          <a:p>
            <a:pPr marL="0" indent="0">
              <a:buNone/>
            </a:pPr>
            <a:r>
              <a:rPr lang="en-US" sz="1600" dirty="0">
                <a:effectLst/>
                <a:cs typeface="Arial" panose="020B0604020202020204" pitchFamily="34" charset="0"/>
              </a:rPr>
              <a:t>Free tutoring is available to PACE (Professional and Career Education) students at all sites for Math (when MAT classes are offered) and Writing (every term for all disciplines).  Please check with site management or administration for specific  tutoring time and availability.</a:t>
            </a:r>
            <a:r>
              <a:rPr lang="en-US" sz="1600" b="1" i="1" dirty="0">
                <a:effectLst/>
                <a:cs typeface="Arial" panose="020B0604020202020204" pitchFamily="34" charset="0"/>
              </a:rPr>
              <a:t> </a:t>
            </a:r>
            <a:endParaRPr lang="en-US" sz="1600" b="1" i="1" dirty="0" smtClean="0">
              <a:effectLst/>
              <a:cs typeface="Arial" panose="020B0604020202020204" pitchFamily="34" charset="0"/>
            </a:endParaRPr>
          </a:p>
          <a:p>
            <a:pPr marL="0" indent="0">
              <a:buNone/>
            </a:pPr>
            <a:r>
              <a:rPr lang="en-US" sz="1600" b="1" dirty="0" smtClean="0">
                <a:effectLst/>
                <a:cs typeface="Arial" panose="020B0604020202020204" pitchFamily="34" charset="0"/>
              </a:rPr>
              <a:t>The </a:t>
            </a:r>
            <a:r>
              <a:rPr lang="en-US" sz="1600" b="1" dirty="0">
                <a:effectLst/>
                <a:cs typeface="Arial" panose="020B0604020202020204" pitchFamily="34" charset="0"/>
              </a:rPr>
              <a:t>Writing Tutor </a:t>
            </a:r>
            <a:r>
              <a:rPr lang="en-US" sz="1600" dirty="0" smtClean="0">
                <a:effectLst/>
                <a:cs typeface="Arial" panose="020B0604020202020204" pitchFamily="34" charset="0"/>
              </a:rPr>
              <a:t>assists all </a:t>
            </a:r>
            <a:r>
              <a:rPr lang="en-US" sz="1600" dirty="0">
                <a:effectLst/>
                <a:cs typeface="Arial" panose="020B0604020202020204" pitchFamily="34" charset="0"/>
              </a:rPr>
              <a:t>students within PACE</a:t>
            </a:r>
            <a:r>
              <a:rPr lang="en-US" sz="1600" i="1" dirty="0">
                <a:effectLst/>
                <a:cs typeface="Arial" panose="020B0604020202020204" pitchFamily="34" charset="0"/>
              </a:rPr>
              <a:t> </a:t>
            </a:r>
            <a:r>
              <a:rPr lang="en-US" sz="1600" dirty="0">
                <a:effectLst/>
                <a:cs typeface="Arial" panose="020B0604020202020204" pitchFamily="34" charset="0"/>
              </a:rPr>
              <a:t>with writing assignments and writing skills related to both coursework and the written portions of the </a:t>
            </a:r>
            <a:r>
              <a:rPr lang="en-US" sz="1600" i="1" dirty="0">
                <a:effectLst/>
                <a:cs typeface="Arial" panose="020B0604020202020204" pitchFamily="34" charset="0"/>
              </a:rPr>
              <a:t>Experiential Learning Portfolio.</a:t>
            </a:r>
            <a:r>
              <a:rPr lang="en-US" sz="1600" dirty="0">
                <a:effectLst/>
                <a:cs typeface="Arial" panose="020B0604020202020204" pitchFamily="34" charset="0"/>
              </a:rPr>
              <a:t>  Tutors meet with both undergraduate and graduate students on a one-on–one conferencing basis and make recommendations regarding structure, arrangement, logic, syntax, grammar and documentation styles, with an aim toward improving the overall quality of both the current writing project and future assignments</a:t>
            </a:r>
            <a:r>
              <a:rPr lang="en-US" sz="1600" b="1" dirty="0">
                <a:effectLst/>
                <a:cs typeface="Arial" panose="020B0604020202020204" pitchFamily="34" charset="0"/>
              </a:rPr>
              <a:t>.  </a:t>
            </a:r>
            <a:endParaRPr lang="en-US" sz="1600" dirty="0">
              <a:effectLst/>
              <a:cs typeface="Arial" panose="020B0604020202020204" pitchFamily="34" charset="0"/>
            </a:endParaRPr>
          </a:p>
          <a:p>
            <a:pPr marL="0" indent="0">
              <a:buNone/>
            </a:pPr>
            <a:r>
              <a:rPr lang="en-US" sz="1200" b="1" dirty="0">
                <a:effectLst/>
                <a:latin typeface="Calibri" panose="020F0502020204030204" pitchFamily="34" charset="0"/>
                <a:cs typeface="Arial" panose="020B0604020202020204" pitchFamily="34" charset="0"/>
              </a:rPr>
              <a:t> </a:t>
            </a:r>
            <a:endParaRPr lang="en-US" sz="1200" dirty="0">
              <a:effectLst/>
              <a:latin typeface="Calibri" panose="020F0502020204030204" pitchFamily="34" charset="0"/>
              <a:cs typeface="Arial" panose="020B0604020202020204" pitchFamily="34" charset="0"/>
            </a:endParaRPr>
          </a:p>
          <a:p>
            <a:pPr marL="0" indent="0">
              <a:buNone/>
            </a:pPr>
            <a:r>
              <a:rPr lang="en-US" sz="1600" b="1" dirty="0">
                <a:effectLst/>
                <a:cs typeface="Arial" panose="020B0604020202020204" pitchFamily="34" charset="0"/>
              </a:rPr>
              <a:t>The Mathematics Tutor</a:t>
            </a:r>
            <a:r>
              <a:rPr lang="en-US" sz="1600" dirty="0">
                <a:effectLst/>
                <a:cs typeface="Arial" panose="020B0604020202020204" pitchFamily="34" charset="0"/>
              </a:rPr>
              <a:t> provides instructional support for students individually or in small groups. Tutors will assist students in all math/math-related subjects, maintain records, and advise faculty of students’ progress. </a:t>
            </a:r>
            <a:endParaRPr lang="en-US" sz="1600" dirty="0" smtClean="0">
              <a:effectLst/>
              <a:cs typeface="Arial" panose="020B0604020202020204" pitchFamily="34" charset="0"/>
            </a:endParaRPr>
          </a:p>
          <a:p>
            <a:pPr marL="0" indent="0">
              <a:buNone/>
            </a:pPr>
            <a:r>
              <a:rPr lang="en-US" sz="1600" dirty="0" smtClean="0">
                <a:effectLst/>
                <a:cs typeface="Arial" panose="020B0604020202020204" pitchFamily="34" charset="0"/>
              </a:rPr>
              <a:t>We </a:t>
            </a:r>
            <a:r>
              <a:rPr lang="en-US" sz="1600" dirty="0">
                <a:effectLst/>
                <a:cs typeface="Arial" panose="020B0604020202020204" pitchFamily="34" charset="0"/>
              </a:rPr>
              <a:t>encourage you to make your students aware of the free tutoring.  It is available for all disciplines, undergraduate and graduate courses, so we encourage you to refer your students who appear to need writing assistance</a:t>
            </a:r>
            <a:r>
              <a:rPr lang="en-US" sz="1600" dirty="0" smtClean="0">
                <a:effectLst/>
                <a:cs typeface="Arial" panose="020B0604020202020204" pitchFamily="34" charset="0"/>
              </a:rPr>
              <a:t>. </a:t>
            </a:r>
          </a:p>
          <a:p>
            <a:pPr marL="0" indent="0">
              <a:buNone/>
            </a:pPr>
            <a:r>
              <a:rPr lang="en-US" sz="1600" dirty="0" smtClean="0">
                <a:effectLst/>
                <a:cs typeface="Arial" panose="020B0604020202020204" pitchFamily="34" charset="0"/>
              </a:rPr>
              <a:t>We </a:t>
            </a:r>
            <a:r>
              <a:rPr lang="en-US" sz="1600" dirty="0">
                <a:effectLst/>
                <a:cs typeface="Arial" panose="020B0604020202020204" pitchFamily="34" charset="0"/>
              </a:rPr>
              <a:t>all want to see our students succeed at PACE, and hope you will utilize and encourage the free tutoring as needed each term.</a:t>
            </a:r>
          </a:p>
          <a:p>
            <a:pPr marL="0" indent="0">
              <a:buNone/>
            </a:pPr>
            <a:r>
              <a:rPr lang="en-US" sz="1600" dirty="0">
                <a:effectLst/>
                <a:cs typeface="Arial" panose="020B0604020202020204" pitchFamily="34" charset="0"/>
              </a:rPr>
              <a:t> </a:t>
            </a:r>
          </a:p>
          <a:p>
            <a:endParaRPr lang="en-US" sz="1400" dirty="0">
              <a:effectLst/>
            </a:endParaRPr>
          </a:p>
          <a:p>
            <a:pPr marL="0" indent="0">
              <a:buNone/>
            </a:pPr>
            <a:endParaRPr lang="en-US" sz="1400" dirty="0">
              <a:effectLst/>
            </a:endParaRPr>
          </a:p>
          <a:p>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Resources</a:t>
            </a:r>
            <a:endParaRPr lang="en-US" dirty="0"/>
          </a:p>
        </p:txBody>
      </p:sp>
      <p:sp>
        <p:nvSpPr>
          <p:cNvPr id="3" name="Content Placeholder 2"/>
          <p:cNvSpPr>
            <a:spLocks noGrp="1"/>
          </p:cNvSpPr>
          <p:nvPr>
            <p:ph idx="1"/>
          </p:nvPr>
        </p:nvSpPr>
        <p:spPr/>
        <p:txBody>
          <a:bodyPr/>
          <a:lstStyle/>
          <a:p>
            <a:r>
              <a:rPr lang="en-US" dirty="0" smtClean="0">
                <a:hlinkClick r:id="rId2"/>
              </a:rPr>
              <a:t>Maria Gonzalez</a:t>
            </a:r>
            <a:r>
              <a:rPr lang="en-US" dirty="0" smtClean="0"/>
              <a:t> Reference and Instruction Librarian</a:t>
            </a:r>
          </a:p>
          <a:p>
            <a:r>
              <a:rPr lang="en-US" dirty="0" smtClean="0"/>
              <a:t>(305) 899-3761</a:t>
            </a:r>
          </a:p>
          <a:p>
            <a:r>
              <a:rPr lang="en-US" dirty="0" smtClean="0"/>
              <a:t>http://www.barry.edu/library-services/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ate">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ate">
      <a:fillStyleLst>
        <a:solidFill>
          <a:schemeClr val="phClr"/>
        </a:solidFill>
        <a:gradFill rotWithShape="1">
          <a:gsLst>
            <a:gs pos="0">
              <a:schemeClr val="phClr">
                <a:tint val="80000"/>
                <a:satMod val="150000"/>
              </a:schemeClr>
            </a:gs>
            <a:gs pos="100000">
              <a:schemeClr val="phClr">
                <a:tint val="100000"/>
                <a:shade val="80000"/>
                <a:satMod val="135000"/>
              </a:schemeClr>
            </a:gs>
          </a:gsLst>
          <a:lin ang="5400000" scaled="1"/>
        </a:gradFill>
        <a:blipFill rotWithShape="1">
          <a:blip xmlns:r="http://schemas.openxmlformats.org/officeDocument/2006/relationships" r:embed="rId1">
            <a:duotone>
              <a:schemeClr val="phClr">
                <a:shade val="70000"/>
                <a:satMod val="125000"/>
              </a:schemeClr>
              <a:schemeClr val="phClr">
                <a:tint val="80000"/>
                <a:satMod val="115000"/>
              </a:schemeClr>
            </a:duotone>
          </a:blip>
          <a:stretch/>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90500">
              <a:srgbClr val="151515">
                <a:alpha val="90000"/>
              </a:srgbClr>
            </a:innerShdw>
          </a:effectLst>
          <a:scene3d>
            <a:camera prst="orthographicFront">
              <a:rot lat="0" lon="0" rev="0"/>
            </a:camera>
            <a:lightRig rig="glow" dir="tl"/>
          </a:scene3d>
          <a:sp3d prstMaterial="softmetal">
            <a:bevelT w="0" h="0"/>
          </a:sp3d>
        </a:effectStyle>
        <a:effectStyle>
          <a:effectLst>
            <a:outerShdw blurRad="63500" dist="101600" dir="3000000" sx="101000" sy="101000" rotWithShape="0">
              <a:srgbClr val="252525">
                <a:alpha val="50000"/>
              </a:srgbClr>
            </a:outerShdw>
          </a:effectLst>
          <a:scene3d>
            <a:camera prst="orthographicFront">
              <a:rot lat="0" lon="0" rev="0"/>
            </a:camera>
            <a:lightRig rig="morning" dir="tr">
              <a:rot lat="0" lon="0" rev="1500000"/>
            </a:lightRig>
          </a:scene3d>
          <a:sp3d prstMaterial="translucentPowder">
            <a:bevelT w="38100" h="12700"/>
          </a:sp3d>
        </a:effectStyle>
      </a:effectStyleLst>
      <a:bgFillStyleLst>
        <a:blipFill rotWithShape="1">
          <a:blip xmlns:r="http://schemas.openxmlformats.org/officeDocument/2006/relationships" r:embed="rId2">
            <a:duotone>
              <a:schemeClr val="phClr">
                <a:shade val="70000"/>
                <a:satMod val="115000"/>
              </a:schemeClr>
              <a:schemeClr val="phClr">
                <a:tint val="70000"/>
                <a:satMod val="135000"/>
              </a:schemeClr>
            </a:duotone>
          </a:blip>
          <a:stretch/>
        </a:blipFill>
        <a:blipFill rotWithShape="1">
          <a:blip xmlns:r="http://schemas.openxmlformats.org/officeDocument/2006/relationships" r:embed="rId1">
            <a:duotone>
              <a:schemeClr val="phClr">
                <a:shade val="70000"/>
                <a:satMod val="115000"/>
              </a:schemeClr>
              <a:schemeClr val="phClr">
                <a:tint val="70000"/>
                <a:satMod val="135000"/>
              </a:schemeClr>
            </a:duotone>
          </a:blip>
          <a:stretch/>
        </a:blipFill>
        <a:blipFill rotWithShape="1">
          <a:blip xmlns:r="http://schemas.openxmlformats.org/officeDocument/2006/relationships" r:embed="rId3">
            <a:duotone>
              <a:schemeClr val="phClr">
                <a:shade val="75000"/>
                <a:satMod val="115000"/>
              </a:schemeClr>
              <a:schemeClr val="phClr">
                <a:tint val="80000"/>
                <a:satMod val="12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Slate</Template>
  <TotalTime>714</TotalTime>
  <Words>708</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Slate</vt:lpstr>
      <vt:lpstr>Welcome to Barry University!</vt:lpstr>
      <vt:lpstr>PACE Philosophy    </vt:lpstr>
      <vt:lpstr>The PACE learning model is built on:   </vt:lpstr>
      <vt:lpstr>Applying the PACE learning model to your teaching practice</vt:lpstr>
      <vt:lpstr>Androgogy (Adult Learning)</vt:lpstr>
      <vt:lpstr>Kolb Model</vt:lpstr>
      <vt:lpstr>Kolb Model, cont’d.</vt:lpstr>
      <vt:lpstr>PACE Student Tutoring</vt:lpstr>
      <vt:lpstr>Library Resources</vt:lpstr>
      <vt:lpstr>Encouraging Respectful Classroom Behavior</vt:lpstr>
      <vt:lpstr>Grade Disputes/Appeals</vt:lpstr>
      <vt:lpstr>Your Syllabus and Text</vt:lpstr>
      <vt:lpstr> Assessment Logs</vt:lpstr>
      <vt:lpstr>Welcome to Barry University!!</vt:lpstr>
    </vt:vector>
  </TitlesOfParts>
  <Company>Barry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DoIT</dc:creator>
  <cp:lastModifiedBy>Kathy</cp:lastModifiedBy>
  <cp:revision>136</cp:revision>
  <dcterms:created xsi:type="dcterms:W3CDTF">2011-02-01T22:08:51Z</dcterms:created>
  <dcterms:modified xsi:type="dcterms:W3CDTF">2015-07-21T19:24:22Z</dcterms:modified>
</cp:coreProperties>
</file>