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73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ZZajickova\Documents\Chair\Graduates\Graduates%20since%202010.xlsx" TargetMode="Externa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"/>
          <c:y val="1.8518521218798663E-2"/>
          <c:w val="0.96959576403918857"/>
          <c:h val="0.95925925331864292"/>
        </c:manualLayout>
      </c:layout>
      <c:pie3DChart>
        <c:varyColors val="1"/>
        <c:ser>
          <c:idx val="0"/>
          <c:order val="0"/>
          <c:tx>
            <c:strRef>
              <c:f>'Work STEM'!$A$36:$A$41</c:f>
              <c:strCache>
                <c:ptCount val="6"/>
                <c:pt idx="0">
                  <c:v>Work STEM:                            research associate, laboratory scientist, hydrologic technician, QC manager, teacher</c:v>
                </c:pt>
                <c:pt idx="1">
                  <c:v>Graduate STEM programs: MS/PhD </c:v>
                </c:pt>
                <c:pt idx="2">
                  <c:v>Professional programs:       MS, MD, DO, DMD, PharmD</c:v>
                </c:pt>
                <c:pt idx="3">
                  <c:v>Work non-STEM: retail, admin</c:v>
                </c:pt>
                <c:pt idx="4">
                  <c:v>Info not available</c:v>
                </c:pt>
                <c:pt idx="5">
                  <c:v>New graduates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1F75-4BC8-91B2-AFE3A45341CC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1F75-4BC8-91B2-AFE3A45341CC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1F75-4BC8-91B2-AFE3A45341CC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7-1F75-4BC8-91B2-AFE3A45341CC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9-1F75-4BC8-91B2-AFE3A45341CC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B-1F75-4BC8-91B2-AFE3A45341CC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D-1F75-4BC8-91B2-AFE3A45341CC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F-1F75-4BC8-91B2-AFE3A45341CC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11-1F75-4BC8-91B2-AFE3A45341CC}"/>
              </c:ext>
            </c:extLst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13-1F75-4BC8-91B2-AFE3A45341CC}"/>
              </c:ext>
            </c:extLst>
          </c:dPt>
          <c:dPt>
            <c:idx val="10"/>
            <c:bubble3D val="0"/>
            <c:spPr>
              <a:solidFill>
                <a:schemeClr val="accent5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15-1F75-4BC8-91B2-AFE3A45341CC}"/>
              </c:ext>
            </c:extLst>
          </c:dPt>
          <c:dLbls>
            <c:dLbl>
              <c:idx val="0"/>
              <c:layout>
                <c:manualLayout>
                  <c:x val="-0.2361375890703192"/>
                  <c:y val="0.14120408883115906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0938920675740127"/>
                      <c:h val="0.22587856895283884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1F75-4BC8-91B2-AFE3A45341CC}"/>
                </c:ext>
              </c:extLst>
            </c:dLbl>
            <c:dLbl>
              <c:idx val="1"/>
              <c:layout>
                <c:manualLayout>
                  <c:x val="-0.12820929823345295"/>
                  <c:y val="-0.1934320783657157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4704029344766945"/>
                      <c:h val="0.1421233803037883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1F75-4BC8-91B2-AFE3A45341CC}"/>
                </c:ext>
              </c:extLst>
            </c:dLbl>
            <c:dLbl>
              <c:idx val="2"/>
              <c:layout>
                <c:manualLayout>
                  <c:x val="0.15008546880774176"/>
                  <c:y val="-0.27636814021391048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4662199035878854"/>
                      <c:h val="0.1280665103625707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1F75-4BC8-91B2-AFE3A45341CC}"/>
                </c:ext>
              </c:extLst>
            </c:dLbl>
            <c:dLbl>
              <c:idx val="3"/>
              <c:layout>
                <c:manualLayout>
                  <c:x val="8.5091325336315568E-2"/>
                  <c:y val="-0.12272063615057395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5556990041578933"/>
                      <c:h val="0.1291604154506292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7-1F75-4BC8-91B2-AFE3A45341CC}"/>
                </c:ext>
              </c:extLst>
            </c:dLbl>
            <c:dLbl>
              <c:idx val="4"/>
              <c:layout>
                <c:manualLayout>
                  <c:x val="0.18118976759258845"/>
                  <c:y val="0.11159392120063007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6710971770988001"/>
                      <c:h val="0.1037470746536429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9-1F75-4BC8-91B2-AFE3A45341CC}"/>
                </c:ext>
              </c:extLst>
            </c:dLbl>
            <c:dLbl>
              <c:idx val="5"/>
              <c:layout>
                <c:manualLayout>
                  <c:x val="6.0581800398693722E-2"/>
                  <c:y val="6.2320656506365771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B-1F75-4BC8-91B2-AFE3A45341CC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1F75-4BC8-91B2-AFE3A45341CC}"/>
                </c:ext>
              </c:extLst>
            </c:dLbl>
            <c:dLbl>
              <c:idx val="7"/>
              <c:layout>
                <c:manualLayout>
                  <c:x val="5.9476544728214245E-2"/>
                  <c:y val="-0.28338403269211604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1F75-4BC8-91B2-AFE3A45341CC}"/>
                </c:ext>
              </c:extLst>
            </c:dLbl>
            <c:dLbl>
              <c:idx val="8"/>
              <c:layout>
                <c:manualLayout>
                  <c:x val="0.17582280369749079"/>
                  <c:y val="-0.26753999800657829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1F75-4BC8-91B2-AFE3A45341CC}"/>
                </c:ext>
              </c:extLst>
            </c:dLbl>
            <c:dLbl>
              <c:idx val="9"/>
              <c:layout>
                <c:manualLayout>
                  <c:x val="0.19071043173912633"/>
                  <c:y val="3.108366390909997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1F75-4BC8-91B2-AFE3A45341CC}"/>
                </c:ext>
              </c:extLst>
            </c:dLbl>
            <c:dLbl>
              <c:idx val="10"/>
              <c:layout>
                <c:manualLayout>
                  <c:x val="0.10895983347819589"/>
                  <c:y val="0.15807818199940196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1F75-4BC8-91B2-AFE3A45341CC}"/>
                </c:ext>
              </c:extLst>
            </c:dLbl>
            <c:spPr>
              <a:noFill/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clip" horzOverflow="clip" vert="horz" wrap="square" lIns="36576" tIns="18288" rIns="36576" bIns="18288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oundRect">
                    <a:avLst/>
                  </a:prstGeom>
                  <a:pattFill prst="pct75">
                    <a:fgClr>
                      <a:schemeClr val="dk1">
                        <a:lumMod val="75000"/>
                        <a:lumOff val="25000"/>
                      </a:schemeClr>
                    </a:fgClr>
                    <a:bgClr>
                      <a:schemeClr val="dk1">
                        <a:lumMod val="65000"/>
                        <a:lumOff val="35000"/>
                      </a:schemeClr>
                    </a:bgClr>
                  </a:pattFill>
                  <a:ln>
                    <a:noFill/>
                  </a:ln>
                </c15:spPr>
              </c:ext>
            </c:extLst>
          </c:dLbls>
          <c:cat>
            <c:strRef>
              <c:f>'Work STEM'!$A$36:$A$41</c:f>
              <c:strCache>
                <c:ptCount val="6"/>
                <c:pt idx="0">
                  <c:v>Work STEM:                            research associate, laboratory scientist, hydrologic technician, QC manager, teacher</c:v>
                </c:pt>
                <c:pt idx="1">
                  <c:v>Graduate STEM programs: MS/PhD </c:v>
                </c:pt>
                <c:pt idx="2">
                  <c:v>Professional programs:       MS, MD, DO, DMD, PharmD</c:v>
                </c:pt>
                <c:pt idx="3">
                  <c:v>Work non-STEM: retail, admin</c:v>
                </c:pt>
                <c:pt idx="4">
                  <c:v>Info not available</c:v>
                </c:pt>
                <c:pt idx="5">
                  <c:v>New graduates</c:v>
                </c:pt>
              </c:strCache>
            </c:strRef>
          </c:cat>
          <c:val>
            <c:numRef>
              <c:f>'Work STEM'!$C$36:$C$41</c:f>
              <c:numCache>
                <c:formatCode>0%</c:formatCode>
                <c:ptCount val="6"/>
                <c:pt idx="0">
                  <c:v>0.24528301886792453</c:v>
                </c:pt>
                <c:pt idx="1">
                  <c:v>0.13207547169811321</c:v>
                </c:pt>
                <c:pt idx="2">
                  <c:v>0.30188679245283018</c:v>
                </c:pt>
                <c:pt idx="3">
                  <c:v>7.5471698113207544E-2</c:v>
                </c:pt>
                <c:pt idx="4">
                  <c:v>0.18867924528301888</c:v>
                </c:pt>
                <c:pt idx="5">
                  <c:v>5.6603773584905662E-2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6-1F75-4BC8-91B2-AFE3A45341CC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0.8727</cdr:x>
      <cdr:y>0.85418</cdr:y>
    </cdr:from>
    <cdr:to>
      <cdr:x>0.97871</cdr:x>
      <cdr:y>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7527396" y="5356225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en-US" sz="1600" b="1" dirty="0"/>
            <a:t>2010-2017</a:t>
          </a:r>
        </a:p>
        <a:p xmlns:a="http://schemas.openxmlformats.org/drawingml/2006/main">
          <a:pPr algn="ctr"/>
          <a:r>
            <a:rPr lang="en-US" sz="1600" b="1" baseline="0" dirty="0"/>
            <a:t>53 graduates</a:t>
          </a:r>
          <a:endParaRPr lang="en-US" sz="1600" b="1" dirty="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9421A-64F8-4372-B80C-F731210B47CE}" type="datetimeFigureOut">
              <a:rPr lang="en-US" smtClean="0"/>
              <a:t>7/11/2017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4FE32-3B03-438C-A97A-4B03925D2B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84599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9421A-64F8-4372-B80C-F731210B47CE}" type="datetimeFigureOut">
              <a:rPr lang="en-US" smtClean="0"/>
              <a:t>7/11/2017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4FE32-3B03-438C-A97A-4B03925D2B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2425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9421A-64F8-4372-B80C-F731210B47CE}" type="datetimeFigureOut">
              <a:rPr lang="en-US" smtClean="0"/>
              <a:t>7/11/2017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4FE32-3B03-438C-A97A-4B03925D2B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79152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9421A-64F8-4372-B80C-F731210B47CE}" type="datetimeFigureOut">
              <a:rPr lang="en-US" smtClean="0"/>
              <a:t>7/11/2017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4FE32-3B03-438C-A97A-4B03925D2B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35599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9421A-64F8-4372-B80C-F731210B47CE}" type="datetimeFigureOut">
              <a:rPr lang="en-US" smtClean="0"/>
              <a:t>7/11/2017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4FE32-3B03-438C-A97A-4B03925D2B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74085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9421A-64F8-4372-B80C-F731210B47CE}" type="datetimeFigureOut">
              <a:rPr lang="en-US" smtClean="0"/>
              <a:t>7/11/2017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4FE32-3B03-438C-A97A-4B03925D2B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45376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9421A-64F8-4372-B80C-F731210B47CE}" type="datetimeFigureOut">
              <a:rPr lang="en-US" smtClean="0"/>
              <a:t>7/11/2017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4FE32-3B03-438C-A97A-4B03925D2B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4408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9421A-64F8-4372-B80C-F731210B47CE}" type="datetimeFigureOut">
              <a:rPr lang="en-US" smtClean="0"/>
              <a:t>7/11/2017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4FE32-3B03-438C-A97A-4B03925D2B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00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9421A-64F8-4372-B80C-F731210B47CE}" type="datetimeFigureOut">
              <a:rPr lang="en-US" smtClean="0"/>
              <a:t>7/11/2017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4FE32-3B03-438C-A97A-4B03925D2B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5451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9421A-64F8-4372-B80C-F731210B47CE}" type="datetimeFigureOut">
              <a:rPr lang="en-US" smtClean="0"/>
              <a:t>7/11/2017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4FE32-3B03-438C-A97A-4B03925D2B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6790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9421A-64F8-4372-B80C-F731210B47CE}" type="datetimeFigureOut">
              <a:rPr lang="en-US" smtClean="0"/>
              <a:t>7/11/2017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64FE32-3B03-438C-A97A-4B03925D2B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52857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19421A-64F8-4372-B80C-F731210B47CE}" type="datetimeFigureOut">
              <a:rPr lang="en-US" smtClean="0"/>
              <a:t>7/11/2017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4FE32-3B03-438C-A97A-4B03925D2B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0927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6955331"/>
              </p:ext>
            </p:extLst>
          </p:nvPr>
        </p:nvGraphicFramePr>
        <p:xfrm>
          <a:off x="1783290" y="0"/>
          <a:ext cx="9189509" cy="68579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13543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9</Words>
  <Application>Microsoft Office PowerPoint</Application>
  <PresentationFormat>Widescreen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Barry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Zajickova, Zuzana</dc:creator>
  <cp:lastModifiedBy>Culverson, Beth H</cp:lastModifiedBy>
  <cp:revision>8</cp:revision>
  <dcterms:created xsi:type="dcterms:W3CDTF">2017-07-02T14:01:06Z</dcterms:created>
  <dcterms:modified xsi:type="dcterms:W3CDTF">2017-07-11T19:03:21Z</dcterms:modified>
</cp:coreProperties>
</file>